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4"/>
  </p:sldMasterIdLst>
  <p:sldIdLst>
    <p:sldId id="256" r:id="rId5"/>
    <p:sldId id="257" r:id="rId6"/>
    <p:sldId id="258" r:id="rId7"/>
    <p:sldId id="259" r:id="rId8"/>
    <p:sldId id="260" r:id="rId9"/>
    <p:sldId id="261" r:id="rId10"/>
    <p:sldId id="262" r:id="rId11"/>
    <p:sldId id="263" r:id="rId12"/>
    <p:sldId id="265" r:id="rId13"/>
    <p:sldId id="267"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C550D8-FA1A-4246-8FDD-1774EC38105C}" v="17" dt="2021-09-30T21:32:29.451"/>
    <p1510:client id="{6864D0BB-ED18-436A-AF7F-245ADFFEE6A0}" v="45" dt="2021-09-30T01:23:40.4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i santhi kadali" userId="ca7cef76776e55c1" providerId="LiveId" clId="{46C550D8-FA1A-4246-8FDD-1774EC38105C}"/>
    <pc:docChg chg="undo custSel modSld">
      <pc:chgData name="sri santhi kadali" userId="ca7cef76776e55c1" providerId="LiveId" clId="{46C550D8-FA1A-4246-8FDD-1774EC38105C}" dt="2021-09-30T21:32:29.451" v="212"/>
      <pc:docMkLst>
        <pc:docMk/>
      </pc:docMkLst>
      <pc:sldChg chg="modAnim">
        <pc:chgData name="sri santhi kadali" userId="ca7cef76776e55c1" providerId="LiveId" clId="{46C550D8-FA1A-4246-8FDD-1774EC38105C}" dt="2021-09-30T21:28:44.491" v="192"/>
        <pc:sldMkLst>
          <pc:docMk/>
          <pc:sldMk cId="4230424804" sldId="257"/>
        </pc:sldMkLst>
      </pc:sldChg>
      <pc:sldChg chg="modAnim">
        <pc:chgData name="sri santhi kadali" userId="ca7cef76776e55c1" providerId="LiveId" clId="{46C550D8-FA1A-4246-8FDD-1774EC38105C}" dt="2021-09-30T21:28:52.483" v="193"/>
        <pc:sldMkLst>
          <pc:docMk/>
          <pc:sldMk cId="3378847908" sldId="259"/>
        </pc:sldMkLst>
      </pc:sldChg>
      <pc:sldChg chg="modSp mod">
        <pc:chgData name="sri santhi kadali" userId="ca7cef76776e55c1" providerId="LiveId" clId="{46C550D8-FA1A-4246-8FDD-1774EC38105C}" dt="2021-09-30T21:30:17.070" v="202" actId="2711"/>
        <pc:sldMkLst>
          <pc:docMk/>
          <pc:sldMk cId="2748202939" sldId="263"/>
        </pc:sldMkLst>
        <pc:spChg chg="mod">
          <ac:chgData name="sri santhi kadali" userId="ca7cef76776e55c1" providerId="LiveId" clId="{46C550D8-FA1A-4246-8FDD-1774EC38105C}" dt="2021-09-30T21:19:54.924" v="63" actId="1076"/>
          <ac:spMkLst>
            <pc:docMk/>
            <pc:sldMk cId="2748202939" sldId="263"/>
            <ac:spMk id="2" creationId="{D08D07B4-35F4-4752-BA95-4442E232FD3F}"/>
          </ac:spMkLst>
        </pc:spChg>
        <pc:spChg chg="mod">
          <ac:chgData name="sri santhi kadali" userId="ca7cef76776e55c1" providerId="LiveId" clId="{46C550D8-FA1A-4246-8FDD-1774EC38105C}" dt="2021-09-30T21:17:55.656" v="55" actId="255"/>
          <ac:spMkLst>
            <pc:docMk/>
            <pc:sldMk cId="2748202939" sldId="263"/>
            <ac:spMk id="26" creationId="{5CBE8737-293C-4980-A750-8CF692647683}"/>
          </ac:spMkLst>
        </pc:spChg>
        <pc:spChg chg="mod">
          <ac:chgData name="sri santhi kadali" userId="ca7cef76776e55c1" providerId="LiveId" clId="{46C550D8-FA1A-4246-8FDD-1774EC38105C}" dt="2021-09-30T21:18:25.350" v="58" actId="1076"/>
          <ac:spMkLst>
            <pc:docMk/>
            <pc:sldMk cId="2748202939" sldId="263"/>
            <ac:spMk id="28" creationId="{BF49DC94-ED3D-4498-BC35-244767F7C9A8}"/>
          </ac:spMkLst>
        </pc:spChg>
        <pc:spChg chg="mod">
          <ac:chgData name="sri santhi kadali" userId="ca7cef76776e55c1" providerId="LiveId" clId="{46C550D8-FA1A-4246-8FDD-1774EC38105C}" dt="2021-09-30T21:19:22.494" v="62" actId="14100"/>
          <ac:spMkLst>
            <pc:docMk/>
            <pc:sldMk cId="2748202939" sldId="263"/>
            <ac:spMk id="30" creationId="{B546F77C-848B-4370-8050-EA547D6C7A3C}"/>
          </ac:spMkLst>
        </pc:spChg>
        <pc:spChg chg="mod">
          <ac:chgData name="sri santhi kadali" userId="ca7cef76776e55c1" providerId="LiveId" clId="{46C550D8-FA1A-4246-8FDD-1774EC38105C}" dt="2021-09-30T21:18:01.241" v="56" actId="255"/>
          <ac:spMkLst>
            <pc:docMk/>
            <pc:sldMk cId="2748202939" sldId="263"/>
            <ac:spMk id="32" creationId="{3B2F65CD-1328-4C0B-BE5F-F2B850061BF6}"/>
          </ac:spMkLst>
        </pc:spChg>
        <pc:spChg chg="mod">
          <ac:chgData name="sri santhi kadali" userId="ca7cef76776e55c1" providerId="LiveId" clId="{46C550D8-FA1A-4246-8FDD-1774EC38105C}" dt="2021-09-30T21:18:59.037" v="61" actId="2711"/>
          <ac:spMkLst>
            <pc:docMk/>
            <pc:sldMk cId="2748202939" sldId="263"/>
            <ac:spMk id="35" creationId="{94DCF667-4828-4302-B231-37E934736582}"/>
          </ac:spMkLst>
        </pc:spChg>
        <pc:spChg chg="mod">
          <ac:chgData name="sri santhi kadali" userId="ca7cef76776e55c1" providerId="LiveId" clId="{46C550D8-FA1A-4246-8FDD-1774EC38105C}" dt="2021-09-30T21:14:44.485" v="17" actId="255"/>
          <ac:spMkLst>
            <pc:docMk/>
            <pc:sldMk cId="2748202939" sldId="263"/>
            <ac:spMk id="39" creationId="{1AE531F1-EA89-49EB-AAAD-98FE5DBEABC0}"/>
          </ac:spMkLst>
        </pc:spChg>
        <pc:spChg chg="mod">
          <ac:chgData name="sri santhi kadali" userId="ca7cef76776e55c1" providerId="LiveId" clId="{46C550D8-FA1A-4246-8FDD-1774EC38105C}" dt="2021-09-30T21:16:47.039" v="47" actId="2711"/>
          <ac:spMkLst>
            <pc:docMk/>
            <pc:sldMk cId="2748202939" sldId="263"/>
            <ac:spMk id="41" creationId="{70D06B10-B795-415E-93CA-C2CB051DC66F}"/>
          </ac:spMkLst>
        </pc:spChg>
        <pc:spChg chg="mod">
          <ac:chgData name="sri santhi kadali" userId="ca7cef76776e55c1" providerId="LiveId" clId="{46C550D8-FA1A-4246-8FDD-1774EC38105C}" dt="2021-09-30T21:30:17.070" v="202" actId="2711"/>
          <ac:spMkLst>
            <pc:docMk/>
            <pc:sldMk cId="2748202939" sldId="263"/>
            <ac:spMk id="42" creationId="{8DFB4F22-5C39-4DF8-91C6-F39E4A110691}"/>
          </ac:spMkLst>
        </pc:spChg>
        <pc:spChg chg="mod">
          <ac:chgData name="sri santhi kadali" userId="ca7cef76776e55c1" providerId="LiveId" clId="{46C550D8-FA1A-4246-8FDD-1774EC38105C}" dt="2021-09-30T21:16:59.987" v="49" actId="1076"/>
          <ac:spMkLst>
            <pc:docMk/>
            <pc:sldMk cId="2748202939" sldId="263"/>
            <ac:spMk id="43" creationId="{4A1298C7-E4D7-4A51-9006-0FA25F20A36D}"/>
          </ac:spMkLst>
        </pc:spChg>
        <pc:spChg chg="mod">
          <ac:chgData name="sri santhi kadali" userId="ca7cef76776e55c1" providerId="LiveId" clId="{46C550D8-FA1A-4246-8FDD-1774EC38105C}" dt="2021-09-30T21:16:39.052" v="45" actId="2711"/>
          <ac:spMkLst>
            <pc:docMk/>
            <pc:sldMk cId="2748202939" sldId="263"/>
            <ac:spMk id="44" creationId="{FC742908-37B5-42A3-B400-36FBB0B136AC}"/>
          </ac:spMkLst>
        </pc:spChg>
        <pc:picChg chg="mod">
          <ac:chgData name="sri santhi kadali" userId="ca7cef76776e55c1" providerId="LiveId" clId="{46C550D8-FA1A-4246-8FDD-1774EC38105C}" dt="2021-09-30T21:12:38.876" v="3" actId="14100"/>
          <ac:picMkLst>
            <pc:docMk/>
            <pc:sldMk cId="2748202939" sldId="263"/>
            <ac:picMk id="22" creationId="{DA5DF7A4-59E8-4F74-8BCC-155A82320E16}"/>
          </ac:picMkLst>
        </pc:picChg>
        <pc:picChg chg="mod">
          <ac:chgData name="sri santhi kadali" userId="ca7cef76776e55c1" providerId="LiveId" clId="{46C550D8-FA1A-4246-8FDD-1774EC38105C}" dt="2021-09-30T21:12:55.590" v="5" actId="1076"/>
          <ac:picMkLst>
            <pc:docMk/>
            <pc:sldMk cId="2748202939" sldId="263"/>
            <ac:picMk id="23" creationId="{C5ACE509-200E-4A07-921F-2C07CBFEB0BF}"/>
          </ac:picMkLst>
        </pc:picChg>
        <pc:picChg chg="mod">
          <ac:chgData name="sri santhi kadali" userId="ca7cef76776e55c1" providerId="LiveId" clId="{46C550D8-FA1A-4246-8FDD-1774EC38105C}" dt="2021-09-30T21:12:34.783" v="2" actId="14100"/>
          <ac:picMkLst>
            <pc:docMk/>
            <pc:sldMk cId="2748202939" sldId="263"/>
            <ac:picMk id="24" creationId="{70444B4C-F4AE-4BD6-9460-328E7B36BA49}"/>
          </ac:picMkLst>
        </pc:picChg>
      </pc:sldChg>
      <pc:sldChg chg="modSp mod">
        <pc:chgData name="sri santhi kadali" userId="ca7cef76776e55c1" providerId="LiveId" clId="{46C550D8-FA1A-4246-8FDD-1774EC38105C}" dt="2021-09-30T21:20:53.660" v="69" actId="27636"/>
        <pc:sldMkLst>
          <pc:docMk/>
          <pc:sldMk cId="1868661350" sldId="265"/>
        </pc:sldMkLst>
        <pc:spChg chg="mod">
          <ac:chgData name="sri santhi kadali" userId="ca7cef76776e55c1" providerId="LiveId" clId="{46C550D8-FA1A-4246-8FDD-1774EC38105C}" dt="2021-09-30T21:20:18.163" v="66" actId="14100"/>
          <ac:spMkLst>
            <pc:docMk/>
            <pc:sldMk cId="1868661350" sldId="265"/>
            <ac:spMk id="2" creationId="{7EA08907-A6A3-4B81-A22F-A2A0BF0D93B9}"/>
          </ac:spMkLst>
        </pc:spChg>
        <pc:spChg chg="mod">
          <ac:chgData name="sri santhi kadali" userId="ca7cef76776e55c1" providerId="LiveId" clId="{46C550D8-FA1A-4246-8FDD-1774EC38105C}" dt="2021-09-30T21:20:53.660" v="69" actId="27636"/>
          <ac:spMkLst>
            <pc:docMk/>
            <pc:sldMk cId="1868661350" sldId="265"/>
            <ac:spMk id="3" creationId="{1E35D180-E60A-46CF-B2FF-7BADBEF76198}"/>
          </ac:spMkLst>
        </pc:spChg>
      </pc:sldChg>
      <pc:sldChg chg="addSp delSp modSp mod">
        <pc:chgData name="sri santhi kadali" userId="ca7cef76776e55c1" providerId="LiveId" clId="{46C550D8-FA1A-4246-8FDD-1774EC38105C}" dt="2021-09-30T21:25:00.091" v="105" actId="1076"/>
        <pc:sldMkLst>
          <pc:docMk/>
          <pc:sldMk cId="266844695" sldId="267"/>
        </pc:sldMkLst>
        <pc:spChg chg="mod">
          <ac:chgData name="sri santhi kadali" userId="ca7cef76776e55c1" providerId="LiveId" clId="{46C550D8-FA1A-4246-8FDD-1774EC38105C}" dt="2021-09-30T21:21:53.838" v="72" actId="1076"/>
          <ac:spMkLst>
            <pc:docMk/>
            <pc:sldMk cId="266844695" sldId="267"/>
            <ac:spMk id="2" creationId="{A8158592-A655-4FAD-A2A8-655B058A6BC4}"/>
          </ac:spMkLst>
        </pc:spChg>
        <pc:spChg chg="mod">
          <ac:chgData name="sri santhi kadali" userId="ca7cef76776e55c1" providerId="LiveId" clId="{46C550D8-FA1A-4246-8FDD-1774EC38105C}" dt="2021-09-30T21:22:46.260" v="83" actId="20577"/>
          <ac:spMkLst>
            <pc:docMk/>
            <pc:sldMk cId="266844695" sldId="267"/>
            <ac:spMk id="3" creationId="{A0755D65-3F34-4C8B-A821-3F0BBD5BAF79}"/>
          </ac:spMkLst>
        </pc:spChg>
        <pc:spChg chg="add del mod">
          <ac:chgData name="sri santhi kadali" userId="ca7cef76776e55c1" providerId="LiveId" clId="{46C550D8-FA1A-4246-8FDD-1774EC38105C}" dt="2021-09-30T21:24:24.357" v="102" actId="931"/>
          <ac:spMkLst>
            <pc:docMk/>
            <pc:sldMk cId="266844695" sldId="267"/>
            <ac:spMk id="7" creationId="{E5402B01-9CB9-4F33-956E-AE33DB4EF639}"/>
          </ac:spMkLst>
        </pc:spChg>
        <pc:picChg chg="add del mod">
          <ac:chgData name="sri santhi kadali" userId="ca7cef76776e55c1" providerId="LiveId" clId="{46C550D8-FA1A-4246-8FDD-1774EC38105C}" dt="2021-09-30T21:24:24.357" v="102" actId="931"/>
          <ac:picMkLst>
            <pc:docMk/>
            <pc:sldMk cId="266844695" sldId="267"/>
            <ac:picMk id="5" creationId="{0C37DDBB-053A-477E-99B0-91B3213DDFF9}"/>
          </ac:picMkLst>
        </pc:picChg>
        <pc:picChg chg="add mod">
          <ac:chgData name="sri santhi kadali" userId="ca7cef76776e55c1" providerId="LiveId" clId="{46C550D8-FA1A-4246-8FDD-1774EC38105C}" dt="2021-09-30T21:25:00.091" v="105" actId="1076"/>
          <ac:picMkLst>
            <pc:docMk/>
            <pc:sldMk cId="266844695" sldId="267"/>
            <ac:picMk id="1026" creationId="{5E6B4767-8BA8-41CB-A28A-2E95F7A6D882}"/>
          </ac:picMkLst>
        </pc:picChg>
      </pc:sldChg>
      <pc:sldChg chg="modSp mod modAnim">
        <pc:chgData name="sri santhi kadali" userId="ca7cef76776e55c1" providerId="LiveId" clId="{46C550D8-FA1A-4246-8FDD-1774EC38105C}" dt="2021-09-30T21:32:29.451" v="212"/>
        <pc:sldMkLst>
          <pc:docMk/>
          <pc:sldMk cId="2595190142" sldId="269"/>
        </pc:sldMkLst>
        <pc:spChg chg="mod">
          <ac:chgData name="sri santhi kadali" userId="ca7cef76776e55c1" providerId="LiveId" clId="{46C550D8-FA1A-4246-8FDD-1774EC38105C}" dt="2021-09-30T21:26:14.446" v="115" actId="255"/>
          <ac:spMkLst>
            <pc:docMk/>
            <pc:sldMk cId="2595190142" sldId="269"/>
            <ac:spMk id="2" creationId="{184B3F9A-4647-4C5A-AF27-A8B8955FFC8F}"/>
          </ac:spMkLst>
        </pc:spChg>
        <pc:spChg chg="mod">
          <ac:chgData name="sri santhi kadali" userId="ca7cef76776e55c1" providerId="LiveId" clId="{46C550D8-FA1A-4246-8FDD-1774EC38105C}" dt="2021-09-30T21:26:58.516" v="191" actId="27636"/>
          <ac:spMkLst>
            <pc:docMk/>
            <pc:sldMk cId="2595190142" sldId="269"/>
            <ac:spMk id="3" creationId="{A3F7848B-C34D-40D0-944B-4E8406C6073D}"/>
          </ac:spMkLst>
        </pc:spChg>
      </pc:sldChg>
    </pc:docChg>
  </pc:docChgLst>
</pc:chgInfo>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9/30/2021</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72531563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040768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551983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790257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341315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68715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664990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464760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4177153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2725904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9/30/2021</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2452417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9/30/2021</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19696533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21.jpeg"/><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jp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70D1BA-4A2D-46DF-B1FF-B79B1653A6A5}"/>
              </a:ext>
            </a:extLst>
          </p:cNvPr>
          <p:cNvSpPr>
            <a:spLocks noGrp="1"/>
          </p:cNvSpPr>
          <p:nvPr>
            <p:ph type="ctrTitle"/>
          </p:nvPr>
        </p:nvSpPr>
        <p:spPr>
          <a:xfrm>
            <a:off x="6096000" y="3333752"/>
            <a:ext cx="4800600" cy="1076322"/>
          </a:xfrm>
        </p:spPr>
        <p:txBody>
          <a:bodyPr anchor="ctr">
            <a:normAutofit fontScale="90000"/>
          </a:bodyPr>
          <a:lstStyle/>
          <a:p>
            <a:pPr>
              <a:lnSpc>
                <a:spcPct val="100000"/>
              </a:lnSpc>
            </a:pPr>
            <a:br>
              <a:rPr lang="en-US" sz="2000" i="0" dirty="0">
                <a:solidFill>
                  <a:schemeClr val="tx1">
                    <a:lumMod val="95000"/>
                  </a:schemeClr>
                </a:solidFill>
                <a:latin typeface="Times New Roman" panose="02020603050405020304" pitchFamily="18" charset="0"/>
                <a:cs typeface="Times New Roman" panose="02020603050405020304" pitchFamily="18" charset="0"/>
              </a:rPr>
            </a:br>
            <a:r>
              <a:rPr lang="en-US" sz="3100" b="1" dirty="0">
                <a:solidFill>
                  <a:schemeClr val="tx1">
                    <a:lumMod val="95000"/>
                  </a:schemeClr>
                </a:solidFill>
                <a:latin typeface="Times New Roman" panose="02020603050405020304" pitchFamily="18" charset="0"/>
                <a:cs typeface="Times New Roman" panose="02020603050405020304" pitchFamily="18" charset="0"/>
              </a:rPr>
              <a:t>Target Market:-</a:t>
            </a:r>
            <a:br>
              <a:rPr lang="en-US" sz="2000" b="1" dirty="0">
                <a:solidFill>
                  <a:schemeClr val="tx1">
                    <a:lumMod val="95000"/>
                  </a:schemeClr>
                </a:solidFill>
                <a:latin typeface="Times New Roman" panose="02020603050405020304" pitchFamily="18" charset="0"/>
                <a:cs typeface="Times New Roman" panose="02020603050405020304" pitchFamily="18" charset="0"/>
              </a:rPr>
            </a:br>
            <a:br>
              <a:rPr lang="en-US" sz="2000" i="0" dirty="0">
                <a:solidFill>
                  <a:schemeClr val="tx1">
                    <a:lumMod val="95000"/>
                  </a:schemeClr>
                </a:solidFill>
                <a:latin typeface="Times New Roman" panose="02020603050405020304" pitchFamily="18" charset="0"/>
                <a:cs typeface="Times New Roman" panose="02020603050405020304" pitchFamily="18" charset="0"/>
              </a:rPr>
            </a:br>
            <a:r>
              <a:rPr lang="en-US" sz="2000" i="0" dirty="0">
                <a:solidFill>
                  <a:schemeClr val="tx1">
                    <a:lumMod val="95000"/>
                  </a:schemeClr>
                </a:solidFill>
                <a:latin typeface="Times New Roman" panose="02020603050405020304" pitchFamily="18" charset="0"/>
                <a:cs typeface="Times New Roman" panose="02020603050405020304" pitchFamily="18" charset="0"/>
              </a:rPr>
              <a:t>People on a budget or on vacation who want to utilize products temporarily for their needs.</a:t>
            </a:r>
            <a:br>
              <a:rPr lang="en-US" sz="2000" b="1" i="0" dirty="0">
                <a:solidFill>
                  <a:schemeClr val="tx1">
                    <a:lumMod val="95000"/>
                  </a:schemeClr>
                </a:solidFill>
                <a:latin typeface="Times New Roman" panose="02020603050405020304" pitchFamily="18" charset="0"/>
                <a:cs typeface="Times New Roman" panose="02020603050405020304" pitchFamily="18" charset="0"/>
              </a:rPr>
            </a:br>
            <a:br>
              <a:rPr lang="en-US" sz="2000" b="1" i="0" dirty="0">
                <a:solidFill>
                  <a:schemeClr val="tx1">
                    <a:lumMod val="95000"/>
                  </a:schemeClr>
                </a:solidFill>
                <a:latin typeface="Times New Roman" panose="02020603050405020304" pitchFamily="18" charset="0"/>
                <a:cs typeface="Times New Roman" panose="02020603050405020304" pitchFamily="18" charset="0"/>
              </a:rPr>
            </a:br>
            <a:br>
              <a:rPr lang="en-IN" sz="1800" dirty="0">
                <a:solidFill>
                  <a:schemeClr val="tx1">
                    <a:lumMod val="75000"/>
                  </a:schemeClr>
                </a:solidFill>
              </a:rPr>
            </a:br>
            <a:endParaRPr lang="en-US" sz="1800" dirty="0">
              <a:solidFill>
                <a:schemeClr val="tx1">
                  <a:lumMod val="75000"/>
                </a:schemeClr>
              </a:solidFill>
            </a:endParaRPr>
          </a:p>
        </p:txBody>
      </p:sp>
      <p:sp>
        <p:nvSpPr>
          <p:cNvPr id="3" name="Subtitle 2">
            <a:extLst>
              <a:ext uri="{FF2B5EF4-FFF2-40B4-BE49-F238E27FC236}">
                <a16:creationId xmlns:a16="http://schemas.microsoft.com/office/drawing/2014/main" id="{82BF4DFE-FD42-46E6-AB66-23CD814FF62E}"/>
              </a:ext>
            </a:extLst>
          </p:cNvPr>
          <p:cNvSpPr>
            <a:spLocks noGrp="1"/>
          </p:cNvSpPr>
          <p:nvPr>
            <p:ph type="subTitle" idx="1"/>
          </p:nvPr>
        </p:nvSpPr>
        <p:spPr>
          <a:xfrm>
            <a:off x="6096000" y="4877978"/>
            <a:ext cx="5364936" cy="1570443"/>
          </a:xfrm>
        </p:spPr>
        <p:txBody>
          <a:bodyPr anchor="t">
            <a:normAutofit/>
          </a:bodyPr>
          <a:lstStyle/>
          <a:p>
            <a:r>
              <a:rPr lang="en-US" sz="2800" b="1" i="1" dirty="0">
                <a:solidFill>
                  <a:schemeClr val="tx1">
                    <a:lumMod val="95000"/>
                  </a:schemeClr>
                </a:solidFill>
                <a:latin typeface="Times New Roman" panose="02020603050405020304" pitchFamily="18" charset="0"/>
                <a:cs typeface="Times New Roman" panose="02020603050405020304" pitchFamily="18" charset="0"/>
              </a:rPr>
              <a:t>Value propositions:-</a:t>
            </a:r>
          </a:p>
          <a:p>
            <a:r>
              <a:rPr lang="en-US" sz="1800" dirty="0">
                <a:solidFill>
                  <a:schemeClr val="tx1">
                    <a:lumMod val="95000"/>
                  </a:schemeClr>
                </a:solidFill>
                <a:latin typeface="Times New Roman" panose="02020603050405020304" pitchFamily="18" charset="0"/>
                <a:cs typeface="Times New Roman" panose="02020603050405020304" pitchFamily="18" charset="0"/>
              </a:rPr>
              <a:t>Easily renting anything and everything from your neighborhood. An idea that will help to reduce the purchase of  occasionally use products.</a:t>
            </a:r>
          </a:p>
        </p:txBody>
      </p:sp>
      <p:pic>
        <p:nvPicPr>
          <p:cNvPr id="15" name="Picture 3" descr="Illuminated technology network on a dark background">
            <a:extLst>
              <a:ext uri="{FF2B5EF4-FFF2-40B4-BE49-F238E27FC236}">
                <a16:creationId xmlns:a16="http://schemas.microsoft.com/office/drawing/2014/main" id="{B99E507A-FC5D-4D11-BFFF-5BBB70CBD21E}"/>
              </a:ext>
            </a:extLst>
          </p:cNvPr>
          <p:cNvPicPr>
            <a:picLocks noChangeAspect="1"/>
          </p:cNvPicPr>
          <p:nvPr/>
        </p:nvPicPr>
        <p:blipFill rotWithShape="1">
          <a:blip r:embed="rId2"/>
          <a:srcRect l="24638" r="32587"/>
          <a:stretch/>
        </p:blipFill>
        <p:spPr>
          <a:xfrm>
            <a:off x="1" y="10"/>
            <a:ext cx="5215066" cy="6857990"/>
          </a:xfrm>
          <a:custGeom>
            <a:avLst/>
            <a:gdLst/>
            <a:ahLst/>
            <a:cxnLst/>
            <a:rect l="l" t="t" r="r" b="b"/>
            <a:pathLst>
              <a:path w="5215066" h="6845983">
                <a:moveTo>
                  <a:pt x="0" y="0"/>
                </a:moveTo>
                <a:lnTo>
                  <a:pt x="3197713" y="0"/>
                </a:lnTo>
                <a:lnTo>
                  <a:pt x="3259787" y="39795"/>
                </a:lnTo>
                <a:cubicBezTo>
                  <a:pt x="4439462" y="836768"/>
                  <a:pt x="5215066" y="2186425"/>
                  <a:pt x="5215066" y="3717234"/>
                </a:cubicBezTo>
                <a:cubicBezTo>
                  <a:pt x="5215066" y="4788800"/>
                  <a:pt x="4835020" y="5771602"/>
                  <a:pt x="4202364" y="6538204"/>
                </a:cubicBezTo>
                <a:lnTo>
                  <a:pt x="3922635" y="6845983"/>
                </a:lnTo>
                <a:lnTo>
                  <a:pt x="0" y="6845983"/>
                </a:lnTo>
                <a:close/>
              </a:path>
            </a:pathLst>
          </a:custGeom>
        </p:spPr>
      </p:pic>
      <p:cxnSp>
        <p:nvCxnSpPr>
          <p:cNvPr id="16" name="Straight Connector 10">
            <a:extLst>
              <a:ext uri="{FF2B5EF4-FFF2-40B4-BE49-F238E27FC236}">
                <a16:creationId xmlns:a16="http://schemas.microsoft.com/office/drawing/2014/main" id="{E3B95BE3-D5B2-4F38-9A01-17866C9FBA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040331" y="4555071"/>
            <a:ext cx="530352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pic>
        <p:nvPicPr>
          <p:cNvPr id="58" name="Picture 57">
            <a:extLst>
              <a:ext uri="{FF2B5EF4-FFF2-40B4-BE49-F238E27FC236}">
                <a16:creationId xmlns:a16="http://schemas.microsoft.com/office/drawing/2014/main" id="{2298B626-17DD-4502-B164-DA583E061AA8}"/>
              </a:ext>
            </a:extLst>
          </p:cNvPr>
          <p:cNvPicPr>
            <a:picLocks noChangeAspect="1"/>
          </p:cNvPicPr>
          <p:nvPr/>
        </p:nvPicPr>
        <p:blipFill>
          <a:blip r:embed="rId3"/>
          <a:stretch>
            <a:fillRect/>
          </a:stretch>
        </p:blipFill>
        <p:spPr>
          <a:xfrm>
            <a:off x="5215067" y="153804"/>
            <a:ext cx="6827772" cy="2438395"/>
          </a:xfrm>
          <a:prstGeom prst="round2DiagRect">
            <a:avLst>
              <a:gd name="adj1" fmla="val 16667"/>
              <a:gd name="adj2" fmla="val 0"/>
            </a:avLst>
          </a:prstGeom>
          <a:ln w="88900" cap="sq">
            <a:solidFill>
              <a:schemeClr val="bg1">
                <a:lumMod val="75000"/>
                <a:lumOff val="25000"/>
              </a:schemeClr>
            </a:solidFill>
            <a:miter lim="800000"/>
          </a:ln>
          <a:effectLst>
            <a:outerShdw blurRad="254000" algn="tl" rotWithShape="0">
              <a:srgbClr val="000000">
                <a:alpha val="43000"/>
              </a:srgbClr>
            </a:outerShdw>
          </a:effectLst>
        </p:spPr>
      </p:pic>
      <p:sp>
        <p:nvSpPr>
          <p:cNvPr id="62" name="TextBox 61">
            <a:extLst>
              <a:ext uri="{FF2B5EF4-FFF2-40B4-BE49-F238E27FC236}">
                <a16:creationId xmlns:a16="http://schemas.microsoft.com/office/drawing/2014/main" id="{CFCDB0B9-897F-4AAB-A440-E1E8FA018BE1}"/>
              </a:ext>
            </a:extLst>
          </p:cNvPr>
          <p:cNvSpPr txBox="1"/>
          <p:nvPr/>
        </p:nvSpPr>
        <p:spPr>
          <a:xfrm>
            <a:off x="454838" y="4601638"/>
            <a:ext cx="3819230" cy="2062103"/>
          </a:xfrm>
          <a:prstGeom prst="rect">
            <a:avLst/>
          </a:prstGeom>
          <a:noFill/>
        </p:spPr>
        <p:txBody>
          <a:bodyPr wrap="square">
            <a:spAutoFit/>
          </a:bodyPr>
          <a:lstStyle/>
          <a:p>
            <a:r>
              <a:rPr lang="en-US" sz="2800" b="1" i="1" dirty="0">
                <a:solidFill>
                  <a:schemeClr val="accent5">
                    <a:lumMod val="40000"/>
                    <a:lumOff val="60000"/>
                  </a:schemeClr>
                </a:solidFill>
                <a:latin typeface="Times New Roman" panose="02020603050405020304" pitchFamily="18" charset="0"/>
                <a:cs typeface="Times New Roman" panose="02020603050405020304" pitchFamily="18" charset="0"/>
              </a:rPr>
              <a:t>Team Members:-</a:t>
            </a:r>
          </a:p>
          <a:p>
            <a:r>
              <a:rPr lang="en-US" sz="2000" dirty="0">
                <a:solidFill>
                  <a:schemeClr val="accent5">
                    <a:lumMod val="40000"/>
                    <a:lumOff val="60000"/>
                  </a:schemeClr>
                </a:solidFill>
                <a:latin typeface="Times New Roman" panose="02020603050405020304" pitchFamily="18" charset="0"/>
                <a:cs typeface="Times New Roman" panose="02020603050405020304" pitchFamily="18" charset="0"/>
              </a:rPr>
              <a:t>1. Pulkit </a:t>
            </a:r>
            <a:r>
              <a:rPr lang="en-US" sz="2000" dirty="0" err="1">
                <a:solidFill>
                  <a:schemeClr val="accent5">
                    <a:lumMod val="40000"/>
                    <a:lumOff val="60000"/>
                  </a:schemeClr>
                </a:solidFill>
                <a:latin typeface="Times New Roman" panose="02020603050405020304" pitchFamily="18" charset="0"/>
                <a:cs typeface="Times New Roman" panose="02020603050405020304" pitchFamily="18" charset="0"/>
              </a:rPr>
              <a:t>Khursija</a:t>
            </a:r>
            <a:endParaRPr lang="en-US" sz="2000" dirty="0">
              <a:solidFill>
                <a:schemeClr val="accent5">
                  <a:lumMod val="40000"/>
                  <a:lumOff val="60000"/>
                </a:schemeClr>
              </a:solidFill>
              <a:latin typeface="Times New Roman" panose="02020603050405020304" pitchFamily="18" charset="0"/>
              <a:cs typeface="Times New Roman" panose="02020603050405020304" pitchFamily="18" charset="0"/>
            </a:endParaRPr>
          </a:p>
          <a:p>
            <a:r>
              <a:rPr lang="en-IN" sz="2000" dirty="0">
                <a:solidFill>
                  <a:schemeClr val="accent5">
                    <a:lumMod val="40000"/>
                    <a:lumOff val="60000"/>
                  </a:schemeClr>
                </a:solidFill>
                <a:latin typeface="Times New Roman" panose="02020603050405020304" pitchFamily="18" charset="0"/>
                <a:cs typeface="Times New Roman" panose="02020603050405020304" pitchFamily="18" charset="0"/>
              </a:rPr>
              <a:t>2. Anil Kumar</a:t>
            </a:r>
          </a:p>
          <a:p>
            <a:r>
              <a:rPr lang="en-IN" sz="2000" dirty="0">
                <a:solidFill>
                  <a:schemeClr val="accent5">
                    <a:lumMod val="40000"/>
                    <a:lumOff val="60000"/>
                  </a:schemeClr>
                </a:solidFill>
                <a:latin typeface="Times New Roman" panose="02020603050405020304" pitchFamily="18" charset="0"/>
                <a:cs typeface="Times New Roman" panose="02020603050405020304" pitchFamily="18" charset="0"/>
              </a:rPr>
              <a:t>3. Sri Santhi</a:t>
            </a:r>
          </a:p>
          <a:p>
            <a:r>
              <a:rPr lang="en-IN" sz="2000" dirty="0">
                <a:solidFill>
                  <a:schemeClr val="accent5">
                    <a:lumMod val="40000"/>
                    <a:lumOff val="60000"/>
                  </a:schemeClr>
                </a:solidFill>
                <a:latin typeface="Times New Roman" panose="02020603050405020304" pitchFamily="18" charset="0"/>
                <a:cs typeface="Times New Roman" panose="02020603050405020304" pitchFamily="18" charset="0"/>
              </a:rPr>
              <a:t>4. Praveen </a:t>
            </a:r>
            <a:r>
              <a:rPr lang="en-IN" sz="2000" dirty="0" err="1">
                <a:solidFill>
                  <a:schemeClr val="accent5">
                    <a:lumMod val="40000"/>
                    <a:lumOff val="60000"/>
                  </a:schemeClr>
                </a:solidFill>
                <a:latin typeface="Times New Roman" panose="02020603050405020304" pitchFamily="18" charset="0"/>
                <a:cs typeface="Times New Roman" panose="02020603050405020304" pitchFamily="18" charset="0"/>
              </a:rPr>
              <a:t>Pindi</a:t>
            </a:r>
            <a:endParaRPr lang="en-IN" sz="2000" dirty="0">
              <a:solidFill>
                <a:schemeClr val="accent5">
                  <a:lumMod val="40000"/>
                  <a:lumOff val="60000"/>
                </a:schemeClr>
              </a:solidFill>
              <a:latin typeface="Times New Roman" panose="02020603050405020304" pitchFamily="18" charset="0"/>
              <a:cs typeface="Times New Roman" panose="02020603050405020304" pitchFamily="18" charset="0"/>
            </a:endParaRPr>
          </a:p>
          <a:p>
            <a:r>
              <a:rPr lang="en-IN" sz="2000" dirty="0">
                <a:solidFill>
                  <a:schemeClr val="accent5">
                    <a:lumMod val="40000"/>
                    <a:lumOff val="60000"/>
                  </a:schemeClr>
                </a:solidFill>
                <a:latin typeface="Times New Roman" panose="02020603050405020304" pitchFamily="18" charset="0"/>
                <a:cs typeface="Times New Roman" panose="02020603050405020304" pitchFamily="18" charset="0"/>
              </a:rPr>
              <a:t>5. Shiva Reddy</a:t>
            </a:r>
          </a:p>
        </p:txBody>
      </p:sp>
    </p:spTree>
    <p:extLst>
      <p:ext uri="{BB962C8B-B14F-4D97-AF65-F5344CB8AC3E}">
        <p14:creationId xmlns:p14="http://schemas.microsoft.com/office/powerpoint/2010/main" val="166624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75"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77" name="Rectangle 76">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A8158592-A655-4FAD-A2A8-655B058A6BC4}"/>
              </a:ext>
            </a:extLst>
          </p:cNvPr>
          <p:cNvSpPr/>
          <p:nvPr/>
        </p:nvSpPr>
        <p:spPr>
          <a:xfrm>
            <a:off x="1068497" y="373240"/>
            <a:ext cx="5312254" cy="1540106"/>
          </a:xfrm>
          <a:prstGeom prst="rect">
            <a:avLst/>
          </a:prstGeom>
        </p:spPr>
        <p:txBody>
          <a:bodyPr vert="horz" lIns="91440" tIns="45720" rIns="91440" bIns="45720" rtlCol="0" anchor="t">
            <a:noAutofit/>
            <a:scene3d>
              <a:camera prst="orthographicFront"/>
              <a:lightRig rig="soft" dir="t">
                <a:rot lat="0" lon="0" rev="15600000"/>
              </a:lightRig>
            </a:scene3d>
            <a:sp3d extrusionH="57150" prstMaterial="softEdge">
              <a:bevelT w="25400" h="38100"/>
            </a:sp3d>
          </a:bodyPr>
          <a:lstStyle/>
          <a:p>
            <a:pPr>
              <a:lnSpc>
                <a:spcPct val="90000"/>
              </a:lnSpc>
              <a:spcBef>
                <a:spcPct val="0"/>
              </a:spcBef>
              <a:spcAft>
                <a:spcPts val="600"/>
              </a:spcAft>
            </a:pPr>
            <a:r>
              <a:rPr lang="en-US" sz="6600" b="1" i="1" kern="1200" cap="none" spc="100" baseline="0" dirty="0">
                <a:ln/>
                <a:solidFill>
                  <a:schemeClr val="tx1">
                    <a:lumMod val="85000"/>
                    <a:lumOff val="15000"/>
                  </a:schemeClr>
                </a:solidFill>
                <a:effectLst/>
                <a:latin typeface="Times New Roman" panose="02020603050405020304" pitchFamily="18" charset="0"/>
                <a:ea typeface="+mj-ea"/>
                <a:cs typeface="Times New Roman" panose="02020603050405020304" pitchFamily="18" charset="0"/>
              </a:rPr>
              <a:t>Communication efforts:-</a:t>
            </a:r>
          </a:p>
        </p:txBody>
      </p:sp>
      <p:cxnSp>
        <p:nvCxnSpPr>
          <p:cNvPr id="79" name="Straight Connector 78">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0755D65-3F34-4C8B-A821-3F0BBD5BAF79}"/>
              </a:ext>
            </a:extLst>
          </p:cNvPr>
          <p:cNvSpPr txBox="1"/>
          <p:nvPr/>
        </p:nvSpPr>
        <p:spPr>
          <a:xfrm>
            <a:off x="1535653" y="2624775"/>
            <a:ext cx="5312254" cy="2861349"/>
          </a:xfrm>
          <a:prstGeom prst="rect">
            <a:avLst/>
          </a:prstGeom>
        </p:spPr>
        <p:txBody>
          <a:bodyPr vert="horz" lIns="91440" tIns="45720" rIns="91440" bIns="45720" rtlCol="0">
            <a:normAutofit/>
          </a:bodyPr>
          <a:lstStyle/>
          <a:p>
            <a:pPr marL="182880" indent="-285750">
              <a:lnSpc>
                <a:spcPct val="110000"/>
              </a:lnSpc>
              <a:spcBef>
                <a:spcPts val="400"/>
              </a:spcBef>
              <a:spcAft>
                <a:spcPts val="400"/>
              </a:spcAft>
              <a:buFont typeface="Arial" panose="020B0604020202020204" pitchFamily="34" charset="0"/>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WhatsApp</a:t>
            </a:r>
          </a:p>
          <a:p>
            <a:pPr marL="182880" indent="-285750">
              <a:lnSpc>
                <a:spcPct val="110000"/>
              </a:lnSpc>
              <a:spcBef>
                <a:spcPts val="400"/>
              </a:spcBef>
              <a:spcAft>
                <a:spcPts val="400"/>
              </a:spcAft>
              <a:buFont typeface="Arial" panose="020B0604020202020204" pitchFamily="34" charset="0"/>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Facebook</a:t>
            </a:r>
          </a:p>
          <a:p>
            <a:pPr marL="182880" indent="-285750">
              <a:lnSpc>
                <a:spcPct val="110000"/>
              </a:lnSpc>
              <a:spcBef>
                <a:spcPts val="400"/>
              </a:spcBef>
              <a:spcAft>
                <a:spcPts val="400"/>
              </a:spcAft>
              <a:buFont typeface="Arial" panose="020B0604020202020204" pitchFamily="34" charset="0"/>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Teams</a:t>
            </a:r>
          </a:p>
          <a:p>
            <a:pPr marL="182880" indent="-285750">
              <a:lnSpc>
                <a:spcPct val="110000"/>
              </a:lnSpc>
              <a:spcBef>
                <a:spcPts val="400"/>
              </a:spcBef>
              <a:spcAft>
                <a:spcPts val="400"/>
              </a:spcAft>
              <a:buFont typeface="Arial" panose="020B0604020202020204" pitchFamily="34" charset="0"/>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WebEx</a:t>
            </a:r>
          </a:p>
          <a:p>
            <a:pPr marL="182880" indent="-285750">
              <a:lnSpc>
                <a:spcPct val="110000"/>
              </a:lnSpc>
              <a:spcBef>
                <a:spcPts val="400"/>
              </a:spcBef>
              <a:spcAft>
                <a:spcPts val="400"/>
              </a:spcAft>
              <a:buFont typeface="Arial" panose="020B0604020202020204" pitchFamily="34" charset="0"/>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Git Hub</a:t>
            </a:r>
          </a:p>
        </p:txBody>
      </p:sp>
      <p:sp>
        <p:nvSpPr>
          <p:cNvPr id="81" name="Freeform: Shape 80">
            <a:extLst>
              <a:ext uri="{FF2B5EF4-FFF2-40B4-BE49-F238E27FC236}">
                <a16:creationId xmlns:a16="http://schemas.microsoft.com/office/drawing/2014/main" id="{CAF8A158-E51E-4253-820B-3970F7397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6934" y="0"/>
            <a:ext cx="5215066" cy="6858000"/>
          </a:xfrm>
          <a:custGeom>
            <a:avLst/>
            <a:gdLst>
              <a:gd name="connsiteX0" fmla="*/ 2017353 w 5215066"/>
              <a:gd name="connsiteY0" fmla="*/ 0 h 6858000"/>
              <a:gd name="connsiteX1" fmla="*/ 5215066 w 5215066"/>
              <a:gd name="connsiteY1" fmla="*/ 0 h 6858000"/>
              <a:gd name="connsiteX2" fmla="*/ 5215066 w 5215066"/>
              <a:gd name="connsiteY2" fmla="*/ 6858000 h 6858000"/>
              <a:gd name="connsiteX3" fmla="*/ 1292431 w 5215066"/>
              <a:gd name="connsiteY3" fmla="*/ 6858000 h 6858000"/>
              <a:gd name="connsiteX4" fmla="*/ 1012702 w 5215066"/>
              <a:gd name="connsiteY4" fmla="*/ 6549681 h 6858000"/>
              <a:gd name="connsiteX5" fmla="*/ 0 w 5215066"/>
              <a:gd name="connsiteY5" fmla="*/ 3723759 h 6858000"/>
              <a:gd name="connsiteX6" fmla="*/ 1955279 w 5215066"/>
              <a:gd name="connsiteY6"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30" name="Picture 6" descr="Download Microsoft Teams Logo in SVG Vector or PNG File Format - Logo.wine">
            <a:extLst>
              <a:ext uri="{FF2B5EF4-FFF2-40B4-BE49-F238E27FC236}">
                <a16:creationId xmlns:a16="http://schemas.microsoft.com/office/drawing/2014/main" id="{749ED681-97BC-465E-BD9A-9AD3F81F59C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101213" y="1817622"/>
            <a:ext cx="1576538" cy="10510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6993EFD4-3C8A-4A36-9317-3FAE0681E0DA}"/>
              </a:ext>
            </a:extLst>
          </p:cNvPr>
          <p:cNvPicPr>
            <a:picLocks noChangeAspect="1"/>
          </p:cNvPicPr>
          <p:nvPr/>
        </p:nvPicPr>
        <p:blipFill>
          <a:blip r:embed="rId3"/>
          <a:stretch>
            <a:fillRect/>
          </a:stretch>
        </p:blipFill>
        <p:spPr>
          <a:xfrm>
            <a:off x="9928266" y="1850467"/>
            <a:ext cx="1576538" cy="985336"/>
          </a:xfrm>
          <a:prstGeom prst="rect">
            <a:avLst/>
          </a:prstGeom>
        </p:spPr>
      </p:pic>
      <p:pic>
        <p:nvPicPr>
          <p:cNvPr id="9" name="Picture 8">
            <a:extLst>
              <a:ext uri="{FF2B5EF4-FFF2-40B4-BE49-F238E27FC236}">
                <a16:creationId xmlns:a16="http://schemas.microsoft.com/office/drawing/2014/main" id="{95647A2F-D7AA-4222-9D23-7894CE78C064}"/>
              </a:ext>
            </a:extLst>
          </p:cNvPr>
          <p:cNvPicPr>
            <a:picLocks noChangeAspect="1"/>
          </p:cNvPicPr>
          <p:nvPr/>
        </p:nvPicPr>
        <p:blipFill>
          <a:blip r:embed="rId4"/>
          <a:stretch>
            <a:fillRect/>
          </a:stretch>
        </p:blipFill>
        <p:spPr>
          <a:xfrm>
            <a:off x="8101213" y="3892058"/>
            <a:ext cx="1572768" cy="1572768"/>
          </a:xfrm>
          <a:prstGeom prst="rect">
            <a:avLst/>
          </a:prstGeom>
        </p:spPr>
      </p:pic>
      <p:pic>
        <p:nvPicPr>
          <p:cNvPr id="8" name="Picture 7">
            <a:extLst>
              <a:ext uri="{FF2B5EF4-FFF2-40B4-BE49-F238E27FC236}">
                <a16:creationId xmlns:a16="http://schemas.microsoft.com/office/drawing/2014/main" id="{717C6486-9EFA-4588-B7AD-717939C2D51B}"/>
              </a:ext>
            </a:extLst>
          </p:cNvPr>
          <p:cNvPicPr>
            <a:picLocks noChangeAspect="1"/>
          </p:cNvPicPr>
          <p:nvPr/>
        </p:nvPicPr>
        <p:blipFill>
          <a:blip r:embed="rId5"/>
          <a:stretch>
            <a:fillRect/>
          </a:stretch>
        </p:blipFill>
        <p:spPr>
          <a:xfrm>
            <a:off x="9932036" y="3892058"/>
            <a:ext cx="1572768" cy="1572768"/>
          </a:xfrm>
          <a:prstGeom prst="rect">
            <a:avLst/>
          </a:prstGeom>
        </p:spPr>
      </p:pic>
      <p:sp>
        <p:nvSpPr>
          <p:cNvPr id="83"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lumMod val="85000"/>
              <a:lumOff val="15000"/>
            </a:schemeClr>
          </a:solidFill>
          <a:ln w="0">
            <a:noFill/>
            <a:prstDash val="solid"/>
            <a:round/>
            <a:headEnd/>
            <a:tailEnd/>
          </a:ln>
        </p:spPr>
        <p:txBody>
          <a:bodyPr anchor="ctr"/>
          <a:lstStyle/>
          <a:p>
            <a:endParaRPr lang="en-US"/>
          </a:p>
        </p:txBody>
      </p:sp>
      <p:pic>
        <p:nvPicPr>
          <p:cNvPr id="1026" name="Picture 2" descr="GitHub (@github) | Twitter">
            <a:extLst>
              <a:ext uri="{FF2B5EF4-FFF2-40B4-BE49-F238E27FC236}">
                <a16:creationId xmlns:a16="http://schemas.microsoft.com/office/drawing/2014/main" id="{5E6B4767-8BA8-41CB-A28A-2E95F7A6D88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51722" y="2762250"/>
            <a:ext cx="1024061" cy="10240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844695"/>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1" name="Straight Connector 1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A69EF7C-5140-44B4-A7B1-DE29A78EB0E2}"/>
              </a:ext>
            </a:extLst>
          </p:cNvPr>
          <p:cNvPicPr>
            <a:picLocks noChangeAspect="1"/>
          </p:cNvPicPr>
          <p:nvPr/>
        </p:nvPicPr>
        <p:blipFill rotWithShape="1">
          <a:blip r:embed="rId2"/>
          <a:srcRect t="6674" b="1489"/>
          <a:stretch/>
        </p:blipFill>
        <p:spPr>
          <a:xfrm>
            <a:off x="20" y="0"/>
            <a:ext cx="12191980" cy="6857990"/>
          </a:xfrm>
          <a:prstGeom prst="rect">
            <a:avLst/>
          </a:prstGeom>
        </p:spPr>
      </p:pic>
      <p:sp>
        <p:nvSpPr>
          <p:cNvPr id="15" name="Rectangle 14">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84B3F9A-4647-4C5A-AF27-A8B8955FFC8F}"/>
              </a:ext>
            </a:extLst>
          </p:cNvPr>
          <p:cNvSpPr>
            <a:spLocks noGrp="1"/>
          </p:cNvSpPr>
          <p:nvPr>
            <p:ph type="title"/>
          </p:nvPr>
        </p:nvSpPr>
        <p:spPr>
          <a:xfrm>
            <a:off x="1078992" y="1143000"/>
            <a:ext cx="9052560" cy="1209675"/>
          </a:xfrm>
        </p:spPr>
        <p:txBody>
          <a:bodyPr vert="horz" lIns="91440" tIns="45720" rIns="91440" bIns="45720" rtlCol="0" anchor="t">
            <a:noAutofit/>
          </a:bodyPr>
          <a:lstStyle/>
          <a:p>
            <a:r>
              <a:rPr lang="en-US" sz="9600" dirty="0">
                <a:solidFill>
                  <a:srgbClr val="FFFFFF"/>
                </a:solidFill>
                <a:latin typeface="Times New Roman" panose="02020603050405020304" pitchFamily="18" charset="0"/>
                <a:cs typeface="Times New Roman" panose="02020603050405020304" pitchFamily="18" charset="0"/>
              </a:rPr>
              <a:t>Thank You</a:t>
            </a:r>
          </a:p>
        </p:txBody>
      </p:sp>
      <p:sp>
        <p:nvSpPr>
          <p:cNvPr id="3" name="Text Placeholder 2">
            <a:extLst>
              <a:ext uri="{FF2B5EF4-FFF2-40B4-BE49-F238E27FC236}">
                <a16:creationId xmlns:a16="http://schemas.microsoft.com/office/drawing/2014/main" id="{A3F7848B-C34D-40D0-944B-4E8406C6073D}"/>
              </a:ext>
            </a:extLst>
          </p:cNvPr>
          <p:cNvSpPr>
            <a:spLocks noGrp="1"/>
          </p:cNvSpPr>
          <p:nvPr>
            <p:ph type="body" idx="1"/>
          </p:nvPr>
        </p:nvSpPr>
        <p:spPr>
          <a:xfrm>
            <a:off x="2731450" y="4994894"/>
            <a:ext cx="9052560" cy="1577340"/>
          </a:xfrm>
        </p:spPr>
        <p:txBody>
          <a:bodyPr vert="horz" lIns="91440" tIns="45720" rIns="91440" bIns="45720" rtlCol="0">
            <a:normAutofit lnSpcReduction="10000"/>
          </a:bodyPr>
          <a:lstStyle/>
          <a:p>
            <a:pPr>
              <a:lnSpc>
                <a:spcPct val="100000"/>
              </a:lnSpc>
            </a:pPr>
            <a:r>
              <a:rPr lang="en-US" sz="4800" b="1" cap="none" spc="0" dirty="0">
                <a:ln w="0"/>
                <a:solidFill>
                  <a:schemeClr val="accent5">
                    <a:lumMod val="20000"/>
                    <a:lumOff val="80000"/>
                  </a:schemeClr>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Suggestions and Questions are appreciated</a:t>
            </a:r>
          </a:p>
          <a:p>
            <a:pPr>
              <a:lnSpc>
                <a:spcPct val="100000"/>
              </a:lnSpc>
            </a:pPr>
            <a:endParaRPr lang="en-US" sz="2200" dirty="0">
              <a:solidFill>
                <a:schemeClr val="accent5">
                  <a:lumMod val="20000"/>
                  <a:lumOff val="80000"/>
                </a:schemeClr>
              </a:solidFill>
            </a:endParaRPr>
          </a:p>
        </p:txBody>
      </p:sp>
      <p:cxnSp>
        <p:nvCxnSpPr>
          <p:cNvPr id="17" name="Straight Connector 16">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19"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595190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77"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78" name="Straight Connector 45">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79" name="Rectangle 47">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One in a crowd">
            <a:extLst>
              <a:ext uri="{FF2B5EF4-FFF2-40B4-BE49-F238E27FC236}">
                <a16:creationId xmlns:a16="http://schemas.microsoft.com/office/drawing/2014/main" id="{7BB511F6-321D-453B-AE8C-31ECAB856A38}"/>
              </a:ext>
            </a:extLst>
          </p:cNvPr>
          <p:cNvPicPr>
            <a:picLocks noChangeAspect="1"/>
          </p:cNvPicPr>
          <p:nvPr/>
        </p:nvPicPr>
        <p:blipFill rotWithShape="1">
          <a:blip r:embed="rId2"/>
          <a:srcRect t="12500" b="12500"/>
          <a:stretch/>
        </p:blipFill>
        <p:spPr>
          <a:xfrm>
            <a:off x="-1" y="10"/>
            <a:ext cx="12191980" cy="6857990"/>
          </a:xfrm>
          <a:prstGeom prst="rect">
            <a:avLst/>
          </a:prstGeom>
        </p:spPr>
      </p:pic>
      <p:sp>
        <p:nvSpPr>
          <p:cNvPr id="80" name="Rectangle 49">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1E47028-53F4-4058-9238-279A6304F142}"/>
              </a:ext>
            </a:extLst>
          </p:cNvPr>
          <p:cNvSpPr>
            <a:spLocks noGrp="1"/>
          </p:cNvSpPr>
          <p:nvPr>
            <p:ph type="title"/>
          </p:nvPr>
        </p:nvSpPr>
        <p:spPr>
          <a:xfrm>
            <a:off x="1155192" y="847361"/>
            <a:ext cx="9052560" cy="1411014"/>
          </a:xfrm>
        </p:spPr>
        <p:txBody>
          <a:bodyPr vert="horz" lIns="91440" tIns="45720" rIns="91440" bIns="45720" rtlCol="0" anchor="t">
            <a:normAutofit fontScale="90000"/>
          </a:bodyPr>
          <a:lstStyle/>
          <a:p>
            <a:r>
              <a:rPr lang="en-US" sz="7200" b="1" cap="none" dirty="0">
                <a:ln/>
                <a:solidFill>
                  <a:srgbClr val="FFFFFF"/>
                </a:solidFill>
                <a:effectLst/>
                <a:latin typeface="Times New Roman" panose="02020603050405020304" pitchFamily="18" charset="0"/>
                <a:cs typeface="Times New Roman" panose="02020603050405020304" pitchFamily="18" charset="0"/>
              </a:rPr>
              <a:t>Addressing the Pain:-</a:t>
            </a:r>
            <a:br>
              <a:rPr lang="en-US" sz="7200" b="1" cap="none" dirty="0">
                <a:ln/>
                <a:solidFill>
                  <a:srgbClr val="FFFFFF"/>
                </a:solidFill>
                <a:effectLst/>
              </a:rPr>
            </a:br>
            <a:r>
              <a:rPr lang="en-US" sz="7200" b="1" dirty="0">
                <a:ln/>
                <a:solidFill>
                  <a:srgbClr val="FFFFFF"/>
                </a:solidFill>
              </a:rPr>
              <a:t> </a:t>
            </a:r>
            <a:br>
              <a:rPr lang="en-US" sz="7200" b="1" cap="none" dirty="0">
                <a:ln/>
                <a:solidFill>
                  <a:srgbClr val="FFFFFF"/>
                </a:solidFill>
                <a:effectLst/>
              </a:rPr>
            </a:br>
            <a:endParaRPr lang="en-US" sz="7200" dirty="0">
              <a:solidFill>
                <a:srgbClr val="FFFFFF"/>
              </a:solidFill>
            </a:endParaRPr>
          </a:p>
        </p:txBody>
      </p:sp>
      <p:cxnSp>
        <p:nvCxnSpPr>
          <p:cNvPr id="81" name="Straight Connector 51">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82"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51" name="TextBox 50">
            <a:extLst>
              <a:ext uri="{FF2B5EF4-FFF2-40B4-BE49-F238E27FC236}">
                <a16:creationId xmlns:a16="http://schemas.microsoft.com/office/drawing/2014/main" id="{90C80AD3-2DBC-448A-806C-FAA80289DD52}"/>
              </a:ext>
            </a:extLst>
          </p:cNvPr>
          <p:cNvSpPr txBox="1"/>
          <p:nvPr/>
        </p:nvSpPr>
        <p:spPr>
          <a:xfrm>
            <a:off x="1517904" y="2521408"/>
            <a:ext cx="8933683" cy="2831544"/>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From simple tasks like fixing our own automobile or cutting our own grass to complex 3D printing projects, we need lots of tools and machinery.</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Also, when on vacation, people need to buy temporary items like vehicles, equipment, tents, etc. to make their stay more comfortable.</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If one person have a tool/product that they rarely use and another have the same, they would exchange or trade their goods, finish their task, then return them.</a:t>
            </a: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4230424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8"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20" name="Straight Connector 19">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Light bulb on yellow background with sketched light beams and cord">
            <a:extLst>
              <a:ext uri="{FF2B5EF4-FFF2-40B4-BE49-F238E27FC236}">
                <a16:creationId xmlns:a16="http://schemas.microsoft.com/office/drawing/2014/main" id="{CA5882FA-1957-42D4-9622-2BE21FFE799D}"/>
              </a:ext>
            </a:extLst>
          </p:cNvPr>
          <p:cNvPicPr>
            <a:picLocks noChangeAspect="1"/>
          </p:cNvPicPr>
          <p:nvPr/>
        </p:nvPicPr>
        <p:blipFill rotWithShape="1">
          <a:blip r:embed="rId2"/>
          <a:srcRect t="8537"/>
          <a:stretch/>
        </p:blipFill>
        <p:spPr>
          <a:xfrm>
            <a:off x="20" y="0"/>
            <a:ext cx="12191980" cy="6857990"/>
          </a:xfrm>
          <a:prstGeom prst="rect">
            <a:avLst/>
          </a:prstGeom>
        </p:spPr>
      </p:pic>
      <p:sp>
        <p:nvSpPr>
          <p:cNvPr id="24" name="Rectangle 23">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2DC7006-31CA-45A4-B3C6-4ADA75098393}"/>
              </a:ext>
            </a:extLst>
          </p:cNvPr>
          <p:cNvSpPr>
            <a:spLocks noGrp="1"/>
          </p:cNvSpPr>
          <p:nvPr>
            <p:ph type="title"/>
          </p:nvPr>
        </p:nvSpPr>
        <p:spPr>
          <a:xfrm>
            <a:off x="1078992" y="730080"/>
            <a:ext cx="9052560" cy="3546179"/>
          </a:xfrm>
        </p:spPr>
        <p:txBody>
          <a:bodyPr vert="horz" lIns="91440" tIns="45720" rIns="91440" bIns="45720" rtlCol="0" anchor="t">
            <a:normAutofit/>
          </a:bodyPr>
          <a:lstStyle/>
          <a:p>
            <a:r>
              <a:rPr lang="en-US" sz="6600" b="1" cap="none" dirty="0">
                <a:ln/>
                <a:solidFill>
                  <a:srgbClr val="FFFFFF"/>
                </a:solidFill>
                <a:effectLst/>
              </a:rPr>
              <a:t>Fixing the problem:-</a:t>
            </a:r>
            <a:br>
              <a:rPr lang="en-US" sz="7200" b="1" cap="none" dirty="0">
                <a:ln/>
                <a:solidFill>
                  <a:srgbClr val="FFFFFF"/>
                </a:solidFill>
                <a:effectLst/>
              </a:rPr>
            </a:br>
            <a:endParaRPr lang="en-US" sz="7200" dirty="0">
              <a:solidFill>
                <a:srgbClr val="FFFFFF"/>
              </a:solidFill>
            </a:endParaRPr>
          </a:p>
        </p:txBody>
      </p:sp>
      <p:cxnSp>
        <p:nvCxnSpPr>
          <p:cNvPr id="26" name="Straight Connector 25">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28"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17" name="TextBox 16">
            <a:extLst>
              <a:ext uri="{FF2B5EF4-FFF2-40B4-BE49-F238E27FC236}">
                <a16:creationId xmlns:a16="http://schemas.microsoft.com/office/drawing/2014/main" id="{EE6F447E-C775-4508-A568-192DD4C26369}"/>
              </a:ext>
            </a:extLst>
          </p:cNvPr>
          <p:cNvSpPr txBox="1"/>
          <p:nvPr/>
        </p:nvSpPr>
        <p:spPr>
          <a:xfrm>
            <a:off x="1517885" y="2093595"/>
            <a:ext cx="7592377" cy="5632311"/>
          </a:xfrm>
          <a:prstGeom prst="rect">
            <a:avLst/>
          </a:prstGeom>
          <a:noFill/>
        </p:spPr>
        <p:txBody>
          <a:bodyPr wrap="square">
            <a:spAutoFit/>
          </a:bodyPr>
          <a:lstStyle/>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A website where the renter and the leaser can meet, talk, and strike a deal for renting things over the website.</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This solution will maximize the efficiency of a resource(in this case a product) and will also generate income to the owners for items that collect dust in their homes. </a:t>
            </a: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The website will also have the ability to filter out products based on the proximity.</a:t>
            </a: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The idea will provide owners to rent out products that they don’t use often or have spares of some products. While it will also be beneficial for someone who is searching for some products but requires it for only a short period of time.</a:t>
            </a: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3373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55"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57" name="Straight Connector 56">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59" name="Rectangle 58">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4" descr="White puzzle with one red piece">
            <a:extLst>
              <a:ext uri="{FF2B5EF4-FFF2-40B4-BE49-F238E27FC236}">
                <a16:creationId xmlns:a16="http://schemas.microsoft.com/office/drawing/2014/main" id="{9AEF54FD-003E-44A7-9A4D-E902D896CB84}"/>
              </a:ext>
            </a:extLst>
          </p:cNvPr>
          <p:cNvPicPr>
            <a:picLocks noChangeAspect="1"/>
          </p:cNvPicPr>
          <p:nvPr/>
        </p:nvPicPr>
        <p:blipFill rotWithShape="1">
          <a:blip r:embed="rId2"/>
          <a:srcRect/>
          <a:stretch/>
        </p:blipFill>
        <p:spPr>
          <a:xfrm>
            <a:off x="-1" y="0"/>
            <a:ext cx="12191980" cy="6857990"/>
          </a:xfrm>
          <a:prstGeom prst="rect">
            <a:avLst/>
          </a:prstGeom>
        </p:spPr>
      </p:pic>
      <p:sp>
        <p:nvSpPr>
          <p:cNvPr id="61" name="Rectangle 60">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0A66886-2B3F-46A3-BA5A-270F33810737}"/>
              </a:ext>
            </a:extLst>
          </p:cNvPr>
          <p:cNvSpPr>
            <a:spLocks noGrp="1"/>
          </p:cNvSpPr>
          <p:nvPr>
            <p:ph type="title"/>
          </p:nvPr>
        </p:nvSpPr>
        <p:spPr>
          <a:xfrm>
            <a:off x="1154421" y="391894"/>
            <a:ext cx="9052560" cy="2205990"/>
          </a:xfrm>
        </p:spPr>
        <p:txBody>
          <a:bodyPr vert="horz" lIns="91440" tIns="45720" rIns="91440" bIns="45720" rtlCol="0" anchor="t">
            <a:normAutofit fontScale="90000"/>
          </a:bodyPr>
          <a:lstStyle/>
          <a:p>
            <a:r>
              <a:rPr lang="en-US" sz="7200" b="1" cap="none" dirty="0" err="1">
                <a:ln/>
                <a:solidFill>
                  <a:srgbClr val="FFFFFF"/>
                </a:solidFill>
                <a:effectLst/>
                <a:latin typeface="Times New Roman" panose="02020603050405020304" pitchFamily="18" charset="0"/>
                <a:cs typeface="Times New Roman" panose="02020603050405020304" pitchFamily="18" charset="0"/>
              </a:rPr>
              <a:t>Conceptuation</a:t>
            </a:r>
            <a:r>
              <a:rPr lang="en-US" sz="7200" b="1" cap="none" dirty="0">
                <a:ln/>
                <a:solidFill>
                  <a:srgbClr val="FFFFFF"/>
                </a:solidFill>
                <a:effectLst/>
                <a:latin typeface="Times New Roman" panose="02020603050405020304" pitchFamily="18" charset="0"/>
                <a:cs typeface="Times New Roman" panose="02020603050405020304" pitchFamily="18" charset="0"/>
              </a:rPr>
              <a:t> and Justification:-</a:t>
            </a:r>
            <a:br>
              <a:rPr lang="en-US" sz="7200" b="1" cap="none" dirty="0">
                <a:ln/>
                <a:solidFill>
                  <a:srgbClr val="FFFFFF"/>
                </a:solidFill>
                <a:effectLst/>
              </a:rPr>
            </a:br>
            <a:br>
              <a:rPr lang="en-US" sz="7200" b="1" cap="none" dirty="0">
                <a:ln/>
                <a:solidFill>
                  <a:srgbClr val="FFFFFF"/>
                </a:solidFill>
                <a:effectLst/>
              </a:rPr>
            </a:br>
            <a:endParaRPr lang="en-US" sz="7200" dirty="0">
              <a:solidFill>
                <a:srgbClr val="FFFFFF"/>
              </a:solidFill>
            </a:endParaRPr>
          </a:p>
        </p:txBody>
      </p:sp>
      <p:cxnSp>
        <p:nvCxnSpPr>
          <p:cNvPr id="63" name="Straight Connector 62">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65"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38" name="TextBox 37">
            <a:extLst>
              <a:ext uri="{FF2B5EF4-FFF2-40B4-BE49-F238E27FC236}">
                <a16:creationId xmlns:a16="http://schemas.microsoft.com/office/drawing/2014/main" id="{22DE5B77-ABB9-411F-BD76-EC3569C69F74}"/>
              </a:ext>
            </a:extLst>
          </p:cNvPr>
          <p:cNvSpPr txBox="1"/>
          <p:nvPr/>
        </p:nvSpPr>
        <p:spPr>
          <a:xfrm>
            <a:off x="1596761" y="2595443"/>
            <a:ext cx="9150855" cy="3785652"/>
          </a:xfrm>
          <a:prstGeom prst="rect">
            <a:avLst/>
          </a:prstGeom>
          <a:noFill/>
        </p:spPr>
        <p:txBody>
          <a:bodyPr wrap="square">
            <a:spAutoFit/>
          </a:bodyPr>
          <a:lstStyle/>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The fundamental idea is to bring two persons (renter &amp; leaser) together to share resources and make money.</a:t>
            </a:r>
          </a:p>
          <a:p>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In terms of application, our website is similar to Facebook's marketplace and an Indian website named OLX(sell used products), but our website is different in its applicability (rent products )</a:t>
            </a:r>
          </a:p>
          <a:p>
            <a:pPr marL="342900" indent="-342900">
              <a:buFont typeface="Arial" panose="020B0604020202020204" pitchFamily="34" charset="0"/>
              <a:buChar char="•"/>
            </a:pPr>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There are thousands of products and items which after some time collect dust  at our warehouses, which our website </a:t>
            </a:r>
            <a:r>
              <a:rPr lang="en-US" sz="2000" b="0" i="0" dirty="0">
                <a:solidFill>
                  <a:schemeClr val="bg1">
                    <a:lumMod val="95000"/>
                  </a:schemeClr>
                </a:solidFill>
                <a:effectLst/>
                <a:latin typeface="Times New Roman" panose="02020603050405020304" pitchFamily="18" charset="0"/>
                <a:cs typeface="Times New Roman" panose="02020603050405020304" pitchFamily="18" charset="0"/>
              </a:rPr>
              <a:t>make use of those products</a:t>
            </a:r>
            <a:r>
              <a:rPr lang="en-US" sz="2000" dirty="0">
                <a:solidFill>
                  <a:schemeClr val="bg1">
                    <a:lumMod val="95000"/>
                  </a:schemeClr>
                </a:solidFill>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The app creates a bridge between such people and helps a person rent an item that is unwanted for someone else.</a:t>
            </a:r>
            <a:endParaRPr lang="en-US" sz="2000" dirty="0">
              <a:solidFill>
                <a:schemeClr val="bg1">
                  <a:lumMod val="9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88479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21" name="Straight Connector 2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Graph">
            <a:extLst>
              <a:ext uri="{FF2B5EF4-FFF2-40B4-BE49-F238E27FC236}">
                <a16:creationId xmlns:a16="http://schemas.microsoft.com/office/drawing/2014/main" id="{0D0A2C09-F99B-4460-8663-262EE5CD2593}"/>
              </a:ext>
            </a:extLst>
          </p:cNvPr>
          <p:cNvPicPr>
            <a:picLocks noChangeAspect="1"/>
          </p:cNvPicPr>
          <p:nvPr/>
        </p:nvPicPr>
        <p:blipFill rotWithShape="1">
          <a:blip r:embed="rId2"/>
          <a:srcRect t="3981" b="6019"/>
          <a:stretch/>
        </p:blipFill>
        <p:spPr>
          <a:xfrm>
            <a:off x="20" y="10"/>
            <a:ext cx="12191980" cy="6857990"/>
          </a:xfrm>
          <a:prstGeom prst="rect">
            <a:avLst/>
          </a:prstGeom>
        </p:spPr>
      </p:pic>
      <p:sp>
        <p:nvSpPr>
          <p:cNvPr id="25" name="Rectangle 24">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25482F1F-982F-40DB-AD3C-65564CECC28D}"/>
              </a:ext>
            </a:extLst>
          </p:cNvPr>
          <p:cNvSpPr>
            <a:spLocks noGrp="1"/>
          </p:cNvSpPr>
          <p:nvPr>
            <p:ph type="title"/>
          </p:nvPr>
        </p:nvSpPr>
        <p:spPr>
          <a:xfrm>
            <a:off x="1117092" y="628650"/>
            <a:ext cx="9052560" cy="1333793"/>
          </a:xfrm>
          <a:prstGeom prst="rect">
            <a:avLst/>
          </a:prstGeom>
        </p:spPr>
        <p:txBody>
          <a:bodyPr vert="horz" lIns="91440" tIns="45720" rIns="91440" bIns="45720" rtlCol="0" anchor="t">
            <a:normAutofit/>
            <a:scene3d>
              <a:camera prst="orthographicFront"/>
              <a:lightRig rig="soft" dir="t">
                <a:rot lat="0" lon="0" rev="15600000"/>
              </a:lightRig>
            </a:scene3d>
            <a:sp3d extrusionH="57150" prstMaterial="softEdge">
              <a:bevelT w="25400" h="38100"/>
            </a:sp3d>
          </a:bodyPr>
          <a:lstStyle/>
          <a:p>
            <a:r>
              <a:rPr lang="en-US" sz="6600" b="1" cap="none" dirty="0">
                <a:ln/>
                <a:solidFill>
                  <a:srgbClr val="FFFFFF"/>
                </a:solidFill>
                <a:effectLst/>
                <a:latin typeface="Times New Roman" panose="02020603050405020304" pitchFamily="18" charset="0"/>
                <a:cs typeface="Times New Roman" panose="02020603050405020304" pitchFamily="18" charset="0"/>
              </a:rPr>
              <a:t>Market Research:-</a:t>
            </a:r>
          </a:p>
        </p:txBody>
      </p:sp>
      <p:cxnSp>
        <p:nvCxnSpPr>
          <p:cNvPr id="27" name="Straight Connector 26">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29"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16" name="TextBox 15">
            <a:extLst>
              <a:ext uri="{FF2B5EF4-FFF2-40B4-BE49-F238E27FC236}">
                <a16:creationId xmlns:a16="http://schemas.microsoft.com/office/drawing/2014/main" id="{536FEFE0-EB68-4B31-8BB7-FB5711B6007E}"/>
              </a:ext>
            </a:extLst>
          </p:cNvPr>
          <p:cNvSpPr txBox="1"/>
          <p:nvPr/>
        </p:nvSpPr>
        <p:spPr>
          <a:xfrm>
            <a:off x="1550834" y="2179945"/>
            <a:ext cx="9441295" cy="3477875"/>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As per our research on the subject there is no direct competitor for the application. However, there are some websites and applications that rent out cars and property.</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There is actually no known website or apps that rent you products this small and directly from the owner.</a:t>
            </a:r>
          </a:p>
          <a:p>
            <a:pPr marL="285750" indent="-285750">
              <a:buFont typeface="Arial" panose="020B0604020202020204" pitchFamily="34" charset="0"/>
              <a:buChar char="•"/>
            </a:pPr>
            <a:endParaRPr lang="en-IN"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We would be practically be competing with no one because this idea has been intended to make space for itself.</a:t>
            </a:r>
          </a:p>
          <a:p>
            <a:pPr marL="285750" indent="-285750">
              <a:buFont typeface="Arial" panose="020B0604020202020204" pitchFamily="34" charset="0"/>
              <a:buChar char="•"/>
            </a:pPr>
            <a:endParaRPr lang="en-IN"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Websites that rent you property or houses do not let you deal directly with the owner, rather acts as an intermediate between the two increasing the cost of renting.</a:t>
            </a:r>
          </a:p>
        </p:txBody>
      </p:sp>
    </p:spTree>
    <p:extLst>
      <p:ext uri="{BB962C8B-B14F-4D97-AF65-F5344CB8AC3E}">
        <p14:creationId xmlns:p14="http://schemas.microsoft.com/office/powerpoint/2010/main" val="947001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Three arrows on bullseye">
            <a:extLst>
              <a:ext uri="{FF2B5EF4-FFF2-40B4-BE49-F238E27FC236}">
                <a16:creationId xmlns:a16="http://schemas.microsoft.com/office/drawing/2014/main" id="{07130A4F-D6D2-429B-9E22-6FDEBF0AFB08}"/>
              </a:ext>
            </a:extLst>
          </p:cNvPr>
          <p:cNvPicPr>
            <a:picLocks noChangeAspect="1"/>
          </p:cNvPicPr>
          <p:nvPr/>
        </p:nvPicPr>
        <p:blipFill rotWithShape="1">
          <a:blip r:embed="rId2"/>
          <a:srcRect t="14122"/>
          <a:stretch/>
        </p:blipFill>
        <p:spPr>
          <a:xfrm>
            <a:off x="20" y="0"/>
            <a:ext cx="12191980" cy="6857990"/>
          </a:xfrm>
          <a:prstGeom prst="rect">
            <a:avLst/>
          </a:prstGeom>
        </p:spPr>
      </p:pic>
      <p:sp>
        <p:nvSpPr>
          <p:cNvPr id="16" name="Rectangle 15">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7EBAC013-4B21-4B90-8CAB-1D2B893E586A}"/>
              </a:ext>
            </a:extLst>
          </p:cNvPr>
          <p:cNvSpPr>
            <a:spLocks noGrp="1"/>
          </p:cNvSpPr>
          <p:nvPr>
            <p:ph type="title"/>
          </p:nvPr>
        </p:nvSpPr>
        <p:spPr>
          <a:xfrm>
            <a:off x="1000887" y="571939"/>
            <a:ext cx="9052560" cy="1961857"/>
          </a:xfrm>
          <a:prstGeom prst="rect">
            <a:avLst/>
          </a:prstGeom>
        </p:spPr>
        <p:txBody>
          <a:bodyPr vert="horz" lIns="91440" tIns="45720" rIns="91440" bIns="45720" rtlCol="0" anchor="t">
            <a:normAutofit/>
            <a:scene3d>
              <a:camera prst="orthographicFront"/>
              <a:lightRig rig="soft" dir="t">
                <a:rot lat="0" lon="0" rev="15600000"/>
              </a:lightRig>
            </a:scene3d>
            <a:sp3d extrusionH="57150" prstMaterial="softEdge">
              <a:bevelT w="25400" h="38100"/>
            </a:sp3d>
          </a:bodyPr>
          <a:lstStyle/>
          <a:p>
            <a:r>
              <a:rPr lang="en-US" sz="6600" b="1" cap="none" dirty="0">
                <a:ln/>
                <a:solidFill>
                  <a:srgbClr val="FFFFFF"/>
                </a:solidFill>
                <a:effectLst/>
                <a:latin typeface="Times New Roman" panose="02020603050405020304" pitchFamily="18" charset="0"/>
                <a:cs typeface="Times New Roman" panose="02020603050405020304" pitchFamily="18" charset="0"/>
              </a:rPr>
              <a:t>Target Market &amp; Value Propositions:- </a:t>
            </a:r>
          </a:p>
        </p:txBody>
      </p:sp>
      <p:cxnSp>
        <p:nvCxnSpPr>
          <p:cNvPr id="18" name="Straight Connector 17">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20"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13" name="TextBox 12">
            <a:extLst>
              <a:ext uri="{FF2B5EF4-FFF2-40B4-BE49-F238E27FC236}">
                <a16:creationId xmlns:a16="http://schemas.microsoft.com/office/drawing/2014/main" id="{487489B4-099B-4F3D-B2C5-FB263264F0E0}"/>
              </a:ext>
            </a:extLst>
          </p:cNvPr>
          <p:cNvSpPr txBox="1"/>
          <p:nvPr/>
        </p:nvSpPr>
        <p:spPr>
          <a:xfrm>
            <a:off x="1565244" y="2854939"/>
            <a:ext cx="7923846" cy="3754874"/>
          </a:xfrm>
          <a:prstGeom prst="rect">
            <a:avLst/>
          </a:prstGeom>
          <a:noFill/>
        </p:spPr>
        <p:txBody>
          <a:bodyPr wrap="square">
            <a:spAutoFit/>
          </a:bodyPr>
          <a:lstStyle/>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Our target market are the customers who are unable to afford certain things that are required in their day to day life by providing a platform to rent those items. </a:t>
            </a:r>
          </a:p>
          <a:p>
            <a:r>
              <a:rPr lang="en-IN" sz="2000" dirty="0">
                <a:solidFill>
                  <a:schemeClr val="bg1"/>
                </a:solidFill>
                <a:latin typeface="Times New Roman" panose="02020603050405020304" pitchFamily="18" charset="0"/>
                <a:cs typeface="Times New Roman" panose="02020603050405020304" pitchFamily="18" charset="0"/>
              </a:rPr>
              <a:t>   </a:t>
            </a:r>
          </a:p>
          <a:p>
            <a:r>
              <a:rPr lang="en-IN" sz="2000" dirty="0">
                <a:solidFill>
                  <a:schemeClr val="bg1"/>
                </a:solidFill>
                <a:latin typeface="Times New Roman" panose="02020603050405020304" pitchFamily="18" charset="0"/>
                <a:cs typeface="Times New Roman" panose="02020603050405020304" pitchFamily="18" charset="0"/>
              </a:rPr>
              <a:t>Our value propositions include</a:t>
            </a:r>
          </a:p>
          <a:p>
            <a:pPr marL="285750" indent="-285750">
              <a:buFont typeface="Arial" panose="020B0604020202020204" pitchFamily="34" charset="0"/>
              <a:buChar char="•"/>
            </a:pPr>
            <a:endParaRPr lang="en-IN"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Renting based on the products proximity.</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Easily renting anything and everything from your neighborhood.</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An idea that will help reduce the purchase of  occasionally use products.</a:t>
            </a:r>
          </a:p>
          <a:p>
            <a:pPr marL="285750" indent="-285750">
              <a:buFont typeface="Arial" panose="020B0604020202020204" pitchFamily="34" charset="0"/>
              <a:buChar char="•"/>
            </a:pPr>
            <a:endParaRPr lang="en-IN" dirty="0">
              <a:solidFill>
                <a:schemeClr val="bg1"/>
              </a:solidFill>
            </a:endParaRPr>
          </a:p>
        </p:txBody>
      </p:sp>
    </p:spTree>
    <p:extLst>
      <p:ext uri="{BB962C8B-B14F-4D97-AF65-F5344CB8AC3E}">
        <p14:creationId xmlns:p14="http://schemas.microsoft.com/office/powerpoint/2010/main" val="1272429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2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30" name="Straight Connector 1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31" name="Rectangle 1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4" descr="Graphs on a display with reflection of office">
            <a:extLst>
              <a:ext uri="{FF2B5EF4-FFF2-40B4-BE49-F238E27FC236}">
                <a16:creationId xmlns:a16="http://schemas.microsoft.com/office/drawing/2014/main" id="{33ADBFBF-0CA1-40FF-9A41-3896595C41F8}"/>
              </a:ext>
            </a:extLst>
          </p:cNvPr>
          <p:cNvPicPr>
            <a:picLocks noChangeAspect="1"/>
          </p:cNvPicPr>
          <p:nvPr/>
        </p:nvPicPr>
        <p:blipFill rotWithShape="1">
          <a:blip r:embed="rId2"/>
          <a:srcRect t="9313" b="6418"/>
          <a:stretch/>
        </p:blipFill>
        <p:spPr>
          <a:xfrm>
            <a:off x="-1" y="0"/>
            <a:ext cx="12191980" cy="6857990"/>
          </a:xfrm>
          <a:prstGeom prst="rect">
            <a:avLst/>
          </a:prstGeom>
        </p:spPr>
      </p:pic>
      <p:sp>
        <p:nvSpPr>
          <p:cNvPr id="33" name="Rectangle 14">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04DA24-8A79-4EC0-9022-39B19670E53A}"/>
              </a:ext>
            </a:extLst>
          </p:cNvPr>
          <p:cNvSpPr>
            <a:spLocks noGrp="1"/>
          </p:cNvSpPr>
          <p:nvPr>
            <p:ph type="title"/>
          </p:nvPr>
        </p:nvSpPr>
        <p:spPr>
          <a:xfrm>
            <a:off x="1098042" y="529883"/>
            <a:ext cx="9052560" cy="1622767"/>
          </a:xfrm>
        </p:spPr>
        <p:txBody>
          <a:bodyPr vert="horz" lIns="91440" tIns="45720" rIns="91440" bIns="45720" rtlCol="0" anchor="t">
            <a:normAutofit fontScale="90000"/>
          </a:bodyPr>
          <a:lstStyle/>
          <a:p>
            <a:r>
              <a:rPr lang="en-US" sz="6600" b="1" cap="none" dirty="0">
                <a:ln/>
                <a:solidFill>
                  <a:srgbClr val="FFFFFF"/>
                </a:solidFill>
                <a:effectLst/>
                <a:latin typeface="Times New Roman" panose="02020603050405020304" pitchFamily="18" charset="0"/>
                <a:cs typeface="Times New Roman" panose="02020603050405020304" pitchFamily="18" charset="0"/>
              </a:rPr>
              <a:t>Business model &amp; </a:t>
            </a:r>
            <a:r>
              <a:rPr lang="en-US" sz="6600" b="1" dirty="0">
                <a:ln/>
                <a:solidFill>
                  <a:srgbClr val="FFFFFF"/>
                </a:solidFill>
                <a:latin typeface="Times New Roman" panose="02020603050405020304" pitchFamily="18" charset="0"/>
                <a:cs typeface="Times New Roman" panose="02020603050405020304" pitchFamily="18" charset="0"/>
              </a:rPr>
              <a:t>M</a:t>
            </a:r>
            <a:r>
              <a:rPr lang="en-US" sz="6600" b="1" cap="none" dirty="0">
                <a:ln/>
                <a:solidFill>
                  <a:srgbClr val="FFFFFF"/>
                </a:solidFill>
                <a:effectLst/>
                <a:latin typeface="Times New Roman" panose="02020603050405020304" pitchFamily="18" charset="0"/>
                <a:cs typeface="Times New Roman" panose="02020603050405020304" pitchFamily="18" charset="0"/>
              </a:rPr>
              <a:t>aking money:-</a:t>
            </a:r>
            <a:br>
              <a:rPr lang="en-US" sz="6100" b="1" cap="none" dirty="0">
                <a:ln/>
                <a:solidFill>
                  <a:srgbClr val="FFFFFF"/>
                </a:solidFill>
                <a:effectLst/>
              </a:rPr>
            </a:br>
            <a:endParaRPr lang="en-US" sz="6100" dirty="0">
              <a:solidFill>
                <a:srgbClr val="FFFFFF"/>
              </a:solidFill>
            </a:endParaRPr>
          </a:p>
        </p:txBody>
      </p:sp>
      <p:cxnSp>
        <p:nvCxnSpPr>
          <p:cNvPr id="34" name="Straight Connector 16">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35"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8" name="TextBox 27">
            <a:extLst>
              <a:ext uri="{FF2B5EF4-FFF2-40B4-BE49-F238E27FC236}">
                <a16:creationId xmlns:a16="http://schemas.microsoft.com/office/drawing/2014/main" id="{D3DB56A8-DBA2-462F-A0A0-22E2951C4775}"/>
              </a:ext>
            </a:extLst>
          </p:cNvPr>
          <p:cNvSpPr txBox="1"/>
          <p:nvPr/>
        </p:nvSpPr>
        <p:spPr>
          <a:xfrm>
            <a:off x="1605248" y="2682533"/>
            <a:ext cx="8038147" cy="3539430"/>
          </a:xfrm>
          <a:prstGeom prst="rect">
            <a:avLst/>
          </a:prstGeom>
          <a:noFill/>
        </p:spPr>
        <p:txBody>
          <a:bodyPr wrap="square">
            <a:spAutoFit/>
          </a:bodyPr>
          <a:lstStyle/>
          <a:p>
            <a:r>
              <a:rPr lang="en-US" sz="2000" dirty="0">
                <a:solidFill>
                  <a:schemeClr val="bg1">
                    <a:lumMod val="95000"/>
                  </a:schemeClr>
                </a:solidFill>
                <a:latin typeface="Times New Roman" panose="02020603050405020304" pitchFamily="18" charset="0"/>
                <a:cs typeface="Times New Roman" panose="02020603050405020304" pitchFamily="18" charset="0"/>
              </a:rPr>
              <a:t>Affordability is our target market. Renters of goods.</a:t>
            </a:r>
          </a:p>
          <a:p>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r>
              <a:rPr lang="en-US" sz="2000" dirty="0">
                <a:solidFill>
                  <a:schemeClr val="bg1">
                    <a:lumMod val="95000"/>
                  </a:schemeClr>
                </a:solidFill>
                <a:latin typeface="Times New Roman" panose="02020603050405020304" pitchFamily="18" charset="0"/>
                <a:cs typeface="Times New Roman" panose="02020603050405020304" pitchFamily="18" charset="0"/>
              </a:rPr>
              <a:t>Our website makes money from subscriptions. It includes three categories</a:t>
            </a:r>
          </a:p>
          <a:p>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Free (contains ads and postings have no priority)</a:t>
            </a:r>
          </a:p>
          <a:p>
            <a:pPr marL="342900" indent="-342900">
              <a:buFont typeface="Arial" panose="020B0604020202020204" pitchFamily="34" charset="0"/>
              <a:buChar char="•"/>
            </a:pPr>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Premium(giving the user priority so that their product is featured first when a user searches for that category)</a:t>
            </a:r>
          </a:p>
          <a:p>
            <a:pPr marL="342900" indent="-342900">
              <a:buFont typeface="Arial" panose="020B0604020202020204" pitchFamily="34" charset="0"/>
              <a:buChar char="•"/>
            </a:pPr>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Ultra(merchants that already lease out products in their stores)</a:t>
            </a:r>
          </a:p>
          <a:p>
            <a:pPr marL="342900" indent="-342900">
              <a:buFont typeface="Arial" panose="020B0604020202020204" pitchFamily="34" charset="0"/>
              <a:buChar char="•"/>
            </a:pPr>
            <a:endParaRPr lang="en-US" sz="2400" dirty="0">
              <a:solidFill>
                <a:schemeClr val="bg1">
                  <a:lumMod val="95000"/>
                </a:schemeClr>
              </a:solidFill>
            </a:endParaRPr>
          </a:p>
        </p:txBody>
      </p:sp>
    </p:spTree>
    <p:extLst>
      <p:ext uri="{BB962C8B-B14F-4D97-AF65-F5344CB8AC3E}">
        <p14:creationId xmlns:p14="http://schemas.microsoft.com/office/powerpoint/2010/main" val="4197459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6"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7" name="Straight Connector 1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8" name="Rectangle 1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4" descr="Skydivers make a formation above the clouds">
            <a:extLst>
              <a:ext uri="{FF2B5EF4-FFF2-40B4-BE49-F238E27FC236}">
                <a16:creationId xmlns:a16="http://schemas.microsoft.com/office/drawing/2014/main" id="{2A026AA0-6346-4A75-8179-F9A9371D6235}"/>
              </a:ext>
            </a:extLst>
          </p:cNvPr>
          <p:cNvPicPr>
            <a:picLocks noChangeAspect="1"/>
          </p:cNvPicPr>
          <p:nvPr/>
        </p:nvPicPr>
        <p:blipFill rotWithShape="1">
          <a:blip r:embed="rId2"/>
          <a:srcRect b="15730"/>
          <a:stretch/>
        </p:blipFill>
        <p:spPr>
          <a:xfrm>
            <a:off x="20" y="10"/>
            <a:ext cx="12191980" cy="6857990"/>
          </a:xfrm>
          <a:prstGeom prst="rect">
            <a:avLst/>
          </a:prstGeom>
        </p:spPr>
      </p:pic>
      <p:sp>
        <p:nvSpPr>
          <p:cNvPr id="12" name="Rectangle 14">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8D07B4-35F4-4752-BA95-4442E232FD3F}"/>
              </a:ext>
            </a:extLst>
          </p:cNvPr>
          <p:cNvSpPr>
            <a:spLocks noGrp="1"/>
          </p:cNvSpPr>
          <p:nvPr>
            <p:ph type="title"/>
          </p:nvPr>
        </p:nvSpPr>
        <p:spPr>
          <a:xfrm>
            <a:off x="1036112" y="150853"/>
            <a:ext cx="9052560" cy="1596682"/>
          </a:xfrm>
        </p:spPr>
        <p:txBody>
          <a:bodyPr vert="horz" lIns="91440" tIns="45720" rIns="91440" bIns="45720" rtlCol="0" anchor="t">
            <a:normAutofit fontScale="90000"/>
          </a:bodyPr>
          <a:lstStyle/>
          <a:p>
            <a:r>
              <a:rPr lang="en-US" b="1" cap="none" dirty="0">
                <a:ln/>
                <a:solidFill>
                  <a:srgbClr val="FFFFFF"/>
                </a:solidFill>
                <a:effectLst/>
                <a:latin typeface="Times New Roman" panose="02020603050405020304" pitchFamily="18" charset="0"/>
                <a:cs typeface="Times New Roman" panose="02020603050405020304" pitchFamily="18" charset="0"/>
              </a:rPr>
              <a:t>Team Member Expertise and Contributions :-</a:t>
            </a:r>
            <a:br>
              <a:rPr lang="en-US" sz="6700" b="1" cap="none" dirty="0">
                <a:ln/>
                <a:solidFill>
                  <a:srgbClr val="FFFFFF"/>
                </a:solidFill>
                <a:effectLst/>
              </a:rPr>
            </a:br>
            <a:endParaRPr lang="en-US" sz="6700" dirty="0">
              <a:solidFill>
                <a:srgbClr val="FFFFFF"/>
              </a:solidFill>
            </a:endParaRPr>
          </a:p>
        </p:txBody>
      </p:sp>
      <p:cxnSp>
        <p:nvCxnSpPr>
          <p:cNvPr id="14" name="Straight Connector 16">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16"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pic>
        <p:nvPicPr>
          <p:cNvPr id="18" name="Picture 17">
            <a:extLst>
              <a:ext uri="{FF2B5EF4-FFF2-40B4-BE49-F238E27FC236}">
                <a16:creationId xmlns:a16="http://schemas.microsoft.com/office/drawing/2014/main" id="{42332790-134D-4EE8-B675-4483ED4B5609}"/>
              </a:ext>
            </a:extLst>
          </p:cNvPr>
          <p:cNvPicPr>
            <a:picLocks noChangeAspect="1"/>
          </p:cNvPicPr>
          <p:nvPr/>
        </p:nvPicPr>
        <p:blipFill>
          <a:blip r:embed="rId3"/>
          <a:stretch>
            <a:fillRect/>
          </a:stretch>
        </p:blipFill>
        <p:spPr>
          <a:xfrm>
            <a:off x="1193292" y="1994655"/>
            <a:ext cx="1299835" cy="1291591"/>
          </a:xfrm>
          <a:prstGeom prst="rect">
            <a:avLst/>
          </a:prstGeom>
        </p:spPr>
      </p:pic>
      <p:pic>
        <p:nvPicPr>
          <p:cNvPr id="20" name="Picture 19">
            <a:extLst>
              <a:ext uri="{FF2B5EF4-FFF2-40B4-BE49-F238E27FC236}">
                <a16:creationId xmlns:a16="http://schemas.microsoft.com/office/drawing/2014/main" id="{6E091AB8-A43B-490F-897F-B46CBEAF7BF5}"/>
              </a:ext>
            </a:extLst>
          </p:cNvPr>
          <p:cNvPicPr>
            <a:picLocks noChangeAspect="1"/>
          </p:cNvPicPr>
          <p:nvPr/>
        </p:nvPicPr>
        <p:blipFill>
          <a:blip r:embed="rId4"/>
          <a:stretch>
            <a:fillRect/>
          </a:stretch>
        </p:blipFill>
        <p:spPr>
          <a:xfrm>
            <a:off x="1193292" y="4319759"/>
            <a:ext cx="1299834" cy="1452391"/>
          </a:xfrm>
          <a:prstGeom prst="rect">
            <a:avLst/>
          </a:prstGeom>
        </p:spPr>
      </p:pic>
      <p:pic>
        <p:nvPicPr>
          <p:cNvPr id="22" name="Picture 21">
            <a:extLst>
              <a:ext uri="{FF2B5EF4-FFF2-40B4-BE49-F238E27FC236}">
                <a16:creationId xmlns:a16="http://schemas.microsoft.com/office/drawing/2014/main" id="{DA5DF7A4-59E8-4F74-8BCC-155A82320E16}"/>
              </a:ext>
            </a:extLst>
          </p:cNvPr>
          <p:cNvPicPr>
            <a:picLocks noChangeAspect="1"/>
          </p:cNvPicPr>
          <p:nvPr/>
        </p:nvPicPr>
        <p:blipFill>
          <a:blip r:embed="rId5"/>
          <a:stretch>
            <a:fillRect/>
          </a:stretch>
        </p:blipFill>
        <p:spPr>
          <a:xfrm>
            <a:off x="4837618" y="4319759"/>
            <a:ext cx="1358144" cy="1452391"/>
          </a:xfrm>
          <a:prstGeom prst="rect">
            <a:avLst/>
          </a:prstGeom>
        </p:spPr>
      </p:pic>
      <p:pic>
        <p:nvPicPr>
          <p:cNvPr id="23" name="Picture 22">
            <a:extLst>
              <a:ext uri="{FF2B5EF4-FFF2-40B4-BE49-F238E27FC236}">
                <a16:creationId xmlns:a16="http://schemas.microsoft.com/office/drawing/2014/main" id="{C5ACE509-200E-4A07-921F-2C07CBFEB0BF}"/>
              </a:ext>
            </a:extLst>
          </p:cNvPr>
          <p:cNvPicPr>
            <a:picLocks noChangeAspect="1"/>
          </p:cNvPicPr>
          <p:nvPr/>
        </p:nvPicPr>
        <p:blipFill>
          <a:blip r:embed="rId6"/>
          <a:stretch>
            <a:fillRect/>
          </a:stretch>
        </p:blipFill>
        <p:spPr>
          <a:xfrm>
            <a:off x="8407449" y="1994655"/>
            <a:ext cx="1299836" cy="1291470"/>
          </a:xfrm>
          <a:prstGeom prst="rect">
            <a:avLst/>
          </a:prstGeom>
        </p:spPr>
      </p:pic>
      <p:pic>
        <p:nvPicPr>
          <p:cNvPr id="24" name="Picture 23" descr="A child taking a selfie&#10;&#10;Description automatically generated">
            <a:extLst>
              <a:ext uri="{FF2B5EF4-FFF2-40B4-BE49-F238E27FC236}">
                <a16:creationId xmlns:a16="http://schemas.microsoft.com/office/drawing/2014/main" id="{70444B4C-F4AE-4BD6-9460-328E7B36BA49}"/>
              </a:ext>
            </a:extLst>
          </p:cNvPr>
          <p:cNvPicPr>
            <a:picLocks noChangeAspect="1"/>
          </p:cNvPicPr>
          <p:nvPr/>
        </p:nvPicPr>
        <p:blipFill rotWithShape="1">
          <a:blip r:embed="rId7">
            <a:extLst>
              <a:ext uri="{28A0092B-C50C-407E-A947-70E740481C1C}">
                <a14:useLocalDpi xmlns:a14="http://schemas.microsoft.com/office/drawing/2010/main" val="0"/>
              </a:ext>
            </a:extLst>
          </a:blip>
          <a:srcRect t="4602" b="15754"/>
          <a:stretch/>
        </p:blipFill>
        <p:spPr>
          <a:xfrm>
            <a:off x="4837618" y="1994655"/>
            <a:ext cx="1358143" cy="1291470"/>
          </a:xfrm>
          <a:prstGeom prst="rect">
            <a:avLst/>
          </a:prstGeom>
        </p:spPr>
      </p:pic>
      <p:sp>
        <p:nvSpPr>
          <p:cNvPr id="26" name="TextBox 25">
            <a:extLst>
              <a:ext uri="{FF2B5EF4-FFF2-40B4-BE49-F238E27FC236}">
                <a16:creationId xmlns:a16="http://schemas.microsoft.com/office/drawing/2014/main" id="{5CBE8737-293C-4980-A750-8CF692647683}"/>
              </a:ext>
            </a:extLst>
          </p:cNvPr>
          <p:cNvSpPr txBox="1"/>
          <p:nvPr/>
        </p:nvSpPr>
        <p:spPr>
          <a:xfrm>
            <a:off x="2643709" y="1994655"/>
            <a:ext cx="1990974" cy="954107"/>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Expertise in technology, coding and finds innovative solutions to any problems.</a:t>
            </a:r>
            <a:endParaRPr lang="en-IN" sz="1400" dirty="0">
              <a:solidFill>
                <a:schemeClr val="bg1"/>
              </a:solidFill>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BF49DC94-ED3D-4498-BC35-244767F7C9A8}"/>
              </a:ext>
            </a:extLst>
          </p:cNvPr>
          <p:cNvSpPr txBox="1"/>
          <p:nvPr/>
        </p:nvSpPr>
        <p:spPr>
          <a:xfrm>
            <a:off x="6327626" y="2031882"/>
            <a:ext cx="1947957" cy="738664"/>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Deals with business related issues and performs design.</a:t>
            </a:r>
            <a:endParaRPr lang="en-IN" sz="1400" dirty="0">
              <a:solidFill>
                <a:schemeClr val="bg1"/>
              </a:solidFill>
              <a:latin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a16="http://schemas.microsoft.com/office/drawing/2014/main" id="{B546F77C-848B-4370-8050-EA547D6C7A3C}"/>
              </a:ext>
            </a:extLst>
          </p:cNvPr>
          <p:cNvSpPr txBox="1"/>
          <p:nvPr/>
        </p:nvSpPr>
        <p:spPr>
          <a:xfrm>
            <a:off x="6318739" y="4445330"/>
            <a:ext cx="1739411" cy="954107"/>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Deals with asset acquiring and to maintain a constant flow of development</a:t>
            </a:r>
            <a:r>
              <a:rPr lang="en-US" sz="1400" dirty="0">
                <a:solidFill>
                  <a:schemeClr val="bg1"/>
                </a:solidFill>
              </a:rPr>
              <a:t>.</a:t>
            </a:r>
            <a:endParaRPr lang="en-IN" sz="1400" dirty="0">
              <a:solidFill>
                <a:schemeClr val="bg1"/>
              </a:solidFill>
            </a:endParaRPr>
          </a:p>
        </p:txBody>
      </p:sp>
      <p:sp>
        <p:nvSpPr>
          <p:cNvPr id="32" name="TextBox 31">
            <a:extLst>
              <a:ext uri="{FF2B5EF4-FFF2-40B4-BE49-F238E27FC236}">
                <a16:creationId xmlns:a16="http://schemas.microsoft.com/office/drawing/2014/main" id="{3B2F65CD-1328-4C0B-BE5F-F2B850061BF6}"/>
              </a:ext>
            </a:extLst>
          </p:cNvPr>
          <p:cNvSpPr txBox="1"/>
          <p:nvPr/>
        </p:nvSpPr>
        <p:spPr>
          <a:xfrm>
            <a:off x="2674386" y="4445330"/>
            <a:ext cx="1990974" cy="1169551"/>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Deals perfectly with the relations, perform managerial activities and helps in team collaboration.</a:t>
            </a:r>
            <a:endParaRPr lang="en-IN" sz="1400" dirty="0">
              <a:solidFill>
                <a:schemeClr val="bg1"/>
              </a:solidFill>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94DCF667-4828-4302-B231-37E934736582}"/>
              </a:ext>
            </a:extLst>
          </p:cNvPr>
          <p:cNvSpPr txBox="1"/>
          <p:nvPr/>
        </p:nvSpPr>
        <p:spPr>
          <a:xfrm>
            <a:off x="9807850" y="2055614"/>
            <a:ext cx="1824080" cy="954107"/>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Deals with creative designing and implementation of effective procedures.</a:t>
            </a:r>
            <a:endParaRPr lang="en-IN" sz="1400" dirty="0">
              <a:solidFill>
                <a:schemeClr val="bg1"/>
              </a:solidFill>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1AE531F1-EA89-49EB-AAAD-98FE5DBEABC0}"/>
              </a:ext>
            </a:extLst>
          </p:cNvPr>
          <p:cNvSpPr txBox="1"/>
          <p:nvPr/>
        </p:nvSpPr>
        <p:spPr>
          <a:xfrm>
            <a:off x="703489" y="3459839"/>
            <a:ext cx="2576511" cy="369332"/>
          </a:xfrm>
          <a:prstGeom prst="rect">
            <a:avLst/>
          </a:prstGeom>
          <a:noFill/>
        </p:spPr>
        <p:txBody>
          <a:bodyPr wrap="square">
            <a:spAutoFit/>
          </a:bodyPr>
          <a:lstStyle/>
          <a:p>
            <a:r>
              <a:rPr lang="en-US" dirty="0">
                <a:solidFill>
                  <a:schemeClr val="bg1"/>
                </a:solidFill>
                <a:latin typeface="Times New Roman" panose="02020603050405020304" pitchFamily="18" charset="0"/>
                <a:cs typeface="Times New Roman" panose="02020603050405020304" pitchFamily="18" charset="0"/>
              </a:rPr>
              <a:t>PULKIT KHURSIJA</a:t>
            </a:r>
          </a:p>
        </p:txBody>
      </p:sp>
      <p:sp>
        <p:nvSpPr>
          <p:cNvPr id="41" name="TextBox 40">
            <a:extLst>
              <a:ext uri="{FF2B5EF4-FFF2-40B4-BE49-F238E27FC236}">
                <a16:creationId xmlns:a16="http://schemas.microsoft.com/office/drawing/2014/main" id="{70D06B10-B795-415E-93CA-C2CB051DC66F}"/>
              </a:ext>
            </a:extLst>
          </p:cNvPr>
          <p:cNvSpPr txBox="1"/>
          <p:nvPr/>
        </p:nvSpPr>
        <p:spPr>
          <a:xfrm>
            <a:off x="1068839" y="5945743"/>
            <a:ext cx="1845810" cy="369332"/>
          </a:xfrm>
          <a:prstGeom prst="rect">
            <a:avLst/>
          </a:prstGeom>
          <a:noFill/>
        </p:spPr>
        <p:txBody>
          <a:bodyPr wrap="square">
            <a:spAutoFit/>
          </a:bodyPr>
          <a:lstStyle/>
          <a:p>
            <a:r>
              <a:rPr lang="en-US" dirty="0">
                <a:solidFill>
                  <a:schemeClr val="bg1"/>
                </a:solidFill>
                <a:latin typeface="Times New Roman" panose="02020603050405020304" pitchFamily="18" charset="0"/>
                <a:cs typeface="Times New Roman" panose="02020603050405020304" pitchFamily="18" charset="0"/>
              </a:rPr>
              <a:t>ANIL KUMAR</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a16="http://schemas.microsoft.com/office/drawing/2014/main" id="{8DFB4F22-5C39-4DF8-91C6-F39E4A110691}"/>
              </a:ext>
            </a:extLst>
          </p:cNvPr>
          <p:cNvSpPr txBox="1"/>
          <p:nvPr/>
        </p:nvSpPr>
        <p:spPr>
          <a:xfrm>
            <a:off x="4761236" y="3451918"/>
            <a:ext cx="1575672" cy="369332"/>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SRI</a:t>
            </a:r>
            <a:r>
              <a:rPr lang="en-US" dirty="0">
                <a:solidFill>
                  <a:schemeClr val="bg1"/>
                </a:solidFill>
              </a:rPr>
              <a:t> </a:t>
            </a:r>
            <a:r>
              <a:rPr lang="en-US" dirty="0">
                <a:solidFill>
                  <a:schemeClr val="bg1"/>
                </a:solidFill>
                <a:latin typeface="Times New Roman" panose="02020603050405020304" pitchFamily="18" charset="0"/>
                <a:cs typeface="Times New Roman" panose="02020603050405020304" pitchFamily="18" charset="0"/>
              </a:rPr>
              <a:t>SANTHI</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4A1298C7-E4D7-4A51-9006-0FA25F20A36D}"/>
              </a:ext>
            </a:extLst>
          </p:cNvPr>
          <p:cNvSpPr txBox="1"/>
          <p:nvPr/>
        </p:nvSpPr>
        <p:spPr>
          <a:xfrm>
            <a:off x="4912474" y="5945743"/>
            <a:ext cx="1299836" cy="369332"/>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PRAVEEN</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44" name="TextBox 43">
            <a:extLst>
              <a:ext uri="{FF2B5EF4-FFF2-40B4-BE49-F238E27FC236}">
                <a16:creationId xmlns:a16="http://schemas.microsoft.com/office/drawing/2014/main" id="{FC742908-37B5-42A3-B400-36FBB0B136AC}"/>
              </a:ext>
            </a:extLst>
          </p:cNvPr>
          <p:cNvSpPr txBox="1"/>
          <p:nvPr/>
        </p:nvSpPr>
        <p:spPr>
          <a:xfrm>
            <a:off x="8294518" y="3459839"/>
            <a:ext cx="1939871" cy="369332"/>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SHIVA  REDDY</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8202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72411438-92A5-42B0-9C54-EA4FB32ACB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useBgFill="1">
        <p:nvSpPr>
          <p:cNvPr id="22" name="Rectangle 13">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7EA08907-A6A3-4B81-A22F-A2A0BF0D93B9}"/>
              </a:ext>
            </a:extLst>
          </p:cNvPr>
          <p:cNvSpPr/>
          <p:nvPr/>
        </p:nvSpPr>
        <p:spPr>
          <a:xfrm>
            <a:off x="1032357" y="571500"/>
            <a:ext cx="5312254" cy="1117300"/>
          </a:xfrm>
          <a:prstGeom prst="rect">
            <a:avLst/>
          </a:prstGeom>
        </p:spPr>
        <p:txBody>
          <a:bodyPr vert="horz" lIns="91440" tIns="45720" rIns="91440" bIns="45720" rtlCol="0" anchor="t">
            <a:normAutofit/>
            <a:scene3d>
              <a:camera prst="orthographicFront"/>
              <a:lightRig rig="soft" dir="t">
                <a:rot lat="0" lon="0" rev="15600000"/>
              </a:lightRig>
            </a:scene3d>
            <a:sp3d extrusionH="57150" prstMaterial="softEdge">
              <a:bevelT w="25400" h="38100"/>
            </a:sp3d>
          </a:bodyPr>
          <a:lstStyle/>
          <a:p>
            <a:pPr>
              <a:lnSpc>
                <a:spcPct val="90000"/>
              </a:lnSpc>
              <a:spcBef>
                <a:spcPct val="0"/>
              </a:spcBef>
              <a:spcAft>
                <a:spcPts val="600"/>
              </a:spcAft>
            </a:pPr>
            <a:r>
              <a:rPr lang="en-US" sz="6600" b="1" i="1" kern="1200" cap="none" spc="100" baseline="0" dirty="0">
                <a:ln/>
                <a:solidFill>
                  <a:schemeClr val="tx1">
                    <a:lumMod val="85000"/>
                    <a:lumOff val="15000"/>
                  </a:schemeClr>
                </a:solidFill>
                <a:effectLst/>
                <a:latin typeface="+mj-lt"/>
                <a:ea typeface="+mj-ea"/>
                <a:cs typeface="+mj-cs"/>
              </a:rPr>
              <a:t>Why </a:t>
            </a:r>
            <a:r>
              <a:rPr lang="en-US" sz="6600" b="1" i="1" kern="1200" cap="none" spc="100" baseline="0" dirty="0" err="1">
                <a:ln/>
                <a:solidFill>
                  <a:schemeClr val="tx1">
                    <a:lumMod val="85000"/>
                    <a:lumOff val="15000"/>
                  </a:schemeClr>
                </a:solidFill>
                <a:effectLst/>
                <a:latin typeface="+mj-lt"/>
                <a:ea typeface="+mj-ea"/>
                <a:cs typeface="+mj-cs"/>
              </a:rPr>
              <a:t>EzRent</a:t>
            </a:r>
            <a:r>
              <a:rPr lang="en-US" sz="6600" b="1" i="1" kern="1200" cap="none" spc="100" baseline="0" dirty="0">
                <a:ln/>
                <a:solidFill>
                  <a:schemeClr val="tx1">
                    <a:lumMod val="85000"/>
                    <a:lumOff val="15000"/>
                  </a:schemeClr>
                </a:solidFill>
                <a:effectLst/>
                <a:latin typeface="+mj-lt"/>
                <a:ea typeface="+mj-ea"/>
                <a:cs typeface="+mj-cs"/>
              </a:rPr>
              <a:t>?</a:t>
            </a:r>
          </a:p>
        </p:txBody>
      </p:sp>
      <p:cxnSp>
        <p:nvCxnSpPr>
          <p:cNvPr id="23" name="Straight Connector 15">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E35D180-E60A-46CF-B2FF-7BADBEF76198}"/>
              </a:ext>
            </a:extLst>
          </p:cNvPr>
          <p:cNvSpPr txBox="1"/>
          <p:nvPr/>
        </p:nvSpPr>
        <p:spPr>
          <a:xfrm>
            <a:off x="1068496" y="2000250"/>
            <a:ext cx="6075253" cy="4286250"/>
          </a:xfrm>
          <a:prstGeom prst="rect">
            <a:avLst/>
          </a:prstGeom>
        </p:spPr>
        <p:txBody>
          <a:bodyPr vert="horz" lIns="91440" tIns="45720" rIns="91440" bIns="45720" rtlCol="0">
            <a:normAutofit fontScale="92500"/>
          </a:bodyPr>
          <a:lstStyle/>
          <a:p>
            <a:pPr marL="182880" indent="-285750">
              <a:spcBef>
                <a:spcPts val="400"/>
              </a:spcBef>
              <a:spcAft>
                <a:spcPts val="400"/>
              </a:spcAft>
              <a:buFont typeface="Wingdings" panose="05000000000000000000" pitchFamily="2" charset="2"/>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It is a single place for all your rental needs.</a:t>
            </a:r>
          </a:p>
          <a:p>
            <a:pPr marL="182880" indent="-285750">
              <a:spcBef>
                <a:spcPts val="400"/>
              </a:spcBef>
              <a:spcAft>
                <a:spcPts val="400"/>
              </a:spcAft>
              <a:buFont typeface="Wingdings" panose="05000000000000000000" pitchFamily="2" charset="2"/>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Helps renter  to earn without actually putting in efforts as side/ main income. Will act as a side income for many.</a:t>
            </a:r>
          </a:p>
          <a:p>
            <a:pPr marL="182880" indent="-285750">
              <a:spcBef>
                <a:spcPts val="400"/>
              </a:spcBef>
              <a:spcAft>
                <a:spcPts val="400"/>
              </a:spcAft>
              <a:buFont typeface="Wingdings" panose="05000000000000000000" pitchFamily="2" charset="2"/>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Help  leaser  in getting basic item  with out  actually buying the </a:t>
            </a:r>
            <a:r>
              <a:rPr lang="en-US" sz="2000" dirty="0" err="1">
                <a:solidFill>
                  <a:schemeClr val="tx1">
                    <a:lumMod val="85000"/>
                    <a:lumOff val="15000"/>
                  </a:schemeClr>
                </a:solidFill>
                <a:latin typeface="Times New Roman" panose="02020603050405020304" pitchFamily="18" charset="0"/>
                <a:cs typeface="Times New Roman" panose="02020603050405020304" pitchFamily="18" charset="0"/>
              </a:rPr>
              <a:t>product.Will</a:t>
            </a: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 reduce the waste as people will be using an item more than what it is being used now for.</a:t>
            </a:r>
          </a:p>
          <a:p>
            <a:pPr marL="182880" indent="-285750">
              <a:spcBef>
                <a:spcPts val="400"/>
              </a:spcBef>
              <a:spcAft>
                <a:spcPts val="400"/>
              </a:spcAft>
              <a:buFont typeface="Wingdings" panose="05000000000000000000" pitchFamily="2" charset="2"/>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Will help increase the quality of items in the market.</a:t>
            </a:r>
          </a:p>
          <a:p>
            <a:pPr marL="182880" indent="-285750">
              <a:spcBef>
                <a:spcPts val="400"/>
              </a:spcBef>
              <a:spcAft>
                <a:spcPts val="400"/>
              </a:spcAft>
              <a:buFont typeface="Wingdings" panose="05000000000000000000" pitchFamily="2" charset="2"/>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It is one of the pioneers in the rental market.</a:t>
            </a:r>
          </a:p>
          <a:p>
            <a:pPr marL="182880" indent="-285750">
              <a:spcBef>
                <a:spcPts val="400"/>
              </a:spcBef>
              <a:spcAft>
                <a:spcPts val="400"/>
              </a:spcAft>
              <a:buFont typeface="Wingdings" panose="05000000000000000000" pitchFamily="2" charset="2"/>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There is definitely a need of more rental items specially for one time use items.</a:t>
            </a:r>
          </a:p>
          <a:p>
            <a:pPr marL="182880" indent="-285750">
              <a:spcBef>
                <a:spcPts val="400"/>
              </a:spcBef>
              <a:spcAft>
                <a:spcPts val="400"/>
              </a:spcAft>
              <a:buFont typeface="Wingdings" panose="05000000000000000000" pitchFamily="2" charset="2"/>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Rental items are cheaper and better than second hand or used items.</a:t>
            </a:r>
          </a:p>
          <a:p>
            <a:pPr marL="182880" indent="-285750">
              <a:spcBef>
                <a:spcPts val="400"/>
              </a:spcBef>
              <a:spcAft>
                <a:spcPts val="400"/>
              </a:spcAft>
              <a:buFont typeface="Arial" panose="020B0604020202020204" pitchFamily="34" charset="0"/>
              <a:buChar char="q"/>
            </a:pPr>
            <a:endParaRPr lang="en-US" sz="1100" dirty="0">
              <a:solidFill>
                <a:schemeClr val="tx1">
                  <a:lumMod val="85000"/>
                  <a:lumOff val="15000"/>
                </a:schemeClr>
              </a:solidFill>
            </a:endParaRPr>
          </a:p>
        </p:txBody>
      </p:sp>
      <p:sp>
        <p:nvSpPr>
          <p:cNvPr id="24" name="Freeform: Shape 17">
            <a:extLst>
              <a:ext uri="{FF2B5EF4-FFF2-40B4-BE49-F238E27FC236}">
                <a16:creationId xmlns:a16="http://schemas.microsoft.com/office/drawing/2014/main" id="{CAF8A158-E51E-4253-820B-3970F7397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6934" y="0"/>
            <a:ext cx="5215066" cy="6858000"/>
          </a:xfrm>
          <a:custGeom>
            <a:avLst/>
            <a:gdLst>
              <a:gd name="connsiteX0" fmla="*/ 2017353 w 5215066"/>
              <a:gd name="connsiteY0" fmla="*/ 0 h 6858000"/>
              <a:gd name="connsiteX1" fmla="*/ 5215066 w 5215066"/>
              <a:gd name="connsiteY1" fmla="*/ 0 h 6858000"/>
              <a:gd name="connsiteX2" fmla="*/ 5215066 w 5215066"/>
              <a:gd name="connsiteY2" fmla="*/ 6858000 h 6858000"/>
              <a:gd name="connsiteX3" fmla="*/ 1292431 w 5215066"/>
              <a:gd name="connsiteY3" fmla="*/ 6858000 h 6858000"/>
              <a:gd name="connsiteX4" fmla="*/ 1012702 w 5215066"/>
              <a:gd name="connsiteY4" fmla="*/ 6549681 h 6858000"/>
              <a:gd name="connsiteX5" fmla="*/ 0 w 5215066"/>
              <a:gd name="connsiteY5" fmla="*/ 3723759 h 6858000"/>
              <a:gd name="connsiteX6" fmla="*/ 1955279 w 5215066"/>
              <a:gd name="connsiteY6"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9BCF5395-69CA-4590-A987-FD3E6A8A8465}"/>
              </a:ext>
            </a:extLst>
          </p:cNvPr>
          <p:cNvPicPr>
            <a:picLocks noChangeAspect="1"/>
          </p:cNvPicPr>
          <p:nvPr/>
        </p:nvPicPr>
        <p:blipFill>
          <a:blip r:embed="rId2"/>
          <a:stretch>
            <a:fillRect/>
          </a:stretch>
        </p:blipFill>
        <p:spPr>
          <a:xfrm>
            <a:off x="7223760" y="480060"/>
            <a:ext cx="4335917" cy="2788073"/>
          </a:xfrm>
          <a:prstGeom prst="rect">
            <a:avLst/>
          </a:prstGeom>
        </p:spPr>
      </p:pic>
      <p:pic>
        <p:nvPicPr>
          <p:cNvPr id="7" name="Picture 6">
            <a:extLst>
              <a:ext uri="{FF2B5EF4-FFF2-40B4-BE49-F238E27FC236}">
                <a16:creationId xmlns:a16="http://schemas.microsoft.com/office/drawing/2014/main" id="{A27E7F87-2D74-4D70-99BD-FAA2A17195D9}"/>
              </a:ext>
            </a:extLst>
          </p:cNvPr>
          <p:cNvPicPr>
            <a:picLocks noChangeAspect="1"/>
          </p:cNvPicPr>
          <p:nvPr/>
        </p:nvPicPr>
        <p:blipFill>
          <a:blip r:embed="rId3"/>
          <a:stretch>
            <a:fillRect/>
          </a:stretch>
        </p:blipFill>
        <p:spPr>
          <a:xfrm>
            <a:off x="7143749" y="3589865"/>
            <a:ext cx="4415928" cy="3008085"/>
          </a:xfrm>
          <a:prstGeom prst="rect">
            <a:avLst/>
          </a:prstGeom>
        </p:spPr>
      </p:pic>
      <p:sp>
        <p:nvSpPr>
          <p:cNvPr id="20"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86866135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HeadlinesVTI">
  <a:themeElements>
    <a:clrScheme name="Violet2">
      <a:dk1>
        <a:srgbClr val="000000"/>
      </a:dk1>
      <a:lt1>
        <a:srgbClr val="FFFFFF"/>
      </a:lt1>
      <a:dk2>
        <a:srgbClr val="351835"/>
      </a:dk2>
      <a:lt2>
        <a:srgbClr val="F3F0F3"/>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A6A9B"/>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07E082CCB9BCD4483079BE93F1FEB13" ma:contentTypeVersion="7" ma:contentTypeDescription="Create a new document." ma:contentTypeScope="" ma:versionID="2914145c3479ffcb38bfc3eb5bc7760d">
  <xsd:schema xmlns:xsd="http://www.w3.org/2001/XMLSchema" xmlns:xs="http://www.w3.org/2001/XMLSchema" xmlns:p="http://schemas.microsoft.com/office/2006/metadata/properties" xmlns:ns3="f5f6d0d8-c18f-415a-92d2-28bd5074686c" xmlns:ns4="90011f0e-c2dd-4d08-bdf7-53bfef3df139" targetNamespace="http://schemas.microsoft.com/office/2006/metadata/properties" ma:root="true" ma:fieldsID="deddd8ef0e33fa32b2c71a391907487a" ns3:_="" ns4:_="">
    <xsd:import namespace="f5f6d0d8-c18f-415a-92d2-28bd5074686c"/>
    <xsd:import namespace="90011f0e-c2dd-4d08-bdf7-53bfef3df139"/>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f6d0d8-c18f-415a-92d2-28bd5074686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0011f0e-c2dd-4d08-bdf7-53bfef3df139"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7CC5711-088E-4294-857D-E8EA382FF6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5f6d0d8-c18f-415a-92d2-28bd5074686c"/>
    <ds:schemaRef ds:uri="90011f0e-c2dd-4d08-bdf7-53bfef3df1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6BD439-1D9A-4FD5-9798-5FD34E98B63F}">
  <ds:schemaRefs>
    <ds:schemaRef ds:uri="http://purl.org/dc/dcmitype/"/>
    <ds:schemaRef ds:uri="f5f6d0d8-c18f-415a-92d2-28bd5074686c"/>
    <ds:schemaRef ds:uri="http://purl.org/dc/terms/"/>
    <ds:schemaRef ds:uri="90011f0e-c2dd-4d08-bdf7-53bfef3df139"/>
    <ds:schemaRef ds:uri="http://schemas.microsoft.com/office/infopath/2007/PartnerControls"/>
    <ds:schemaRef ds:uri="http://schemas.microsoft.com/office/2006/documentManagement/types"/>
    <ds:schemaRef ds:uri="http://purl.org/dc/elements/1.1/"/>
    <ds:schemaRef ds:uri="http://schemas.openxmlformats.org/package/2006/metadata/core-propertie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C4B85675-6148-4919-831D-524DE5226BF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249</TotalTime>
  <Words>868</Words>
  <Application>Microsoft Office PowerPoint</Application>
  <PresentationFormat>Widescreen</PresentationFormat>
  <Paragraphs>88</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Avenir Next LT Pro</vt:lpstr>
      <vt:lpstr>Sitka Banner</vt:lpstr>
      <vt:lpstr>Times New Roman</vt:lpstr>
      <vt:lpstr>Wingdings</vt:lpstr>
      <vt:lpstr>HeadlinesVTI</vt:lpstr>
      <vt:lpstr> Target Market:-  People on a budget or on vacation who want to utilize products temporarily for their needs.   </vt:lpstr>
      <vt:lpstr>Addressing the Pain:-   </vt:lpstr>
      <vt:lpstr>Fixing the problem:- </vt:lpstr>
      <vt:lpstr>Conceptuation and Justification:-  </vt:lpstr>
      <vt:lpstr>Market Research:-</vt:lpstr>
      <vt:lpstr>Target Market &amp; Value Propositions:- </vt:lpstr>
      <vt:lpstr>Business model &amp; Making money:- </vt:lpstr>
      <vt:lpstr>Team Member Expertise and Contributions :- </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Market:-  People on a budget or on vacation who want to utilize products temporarily for their needs.</dc:title>
  <dc:creator>Kadali, Sri Santhi</dc:creator>
  <cp:lastModifiedBy>Kadali, Sri Santhi</cp:lastModifiedBy>
  <cp:revision>9</cp:revision>
  <dcterms:created xsi:type="dcterms:W3CDTF">2021-09-29T22:08:46Z</dcterms:created>
  <dcterms:modified xsi:type="dcterms:W3CDTF">2021-09-30T21:32:31Z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0x010100307E082CCB9BCD4483079BE93F1FEB13</vt:lpwstr>
  </property>
</Properties>
</file>

<file path=docProps/thumbnail.jpeg>
</file>